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71" r:id="rId1"/>
    <p:sldMasterId id="2147484799" r:id="rId2"/>
    <p:sldMasterId id="2147484890" r:id="rId3"/>
  </p:sldMasterIdLst>
  <p:notesMasterIdLst>
    <p:notesMasterId r:id="rId44"/>
  </p:notesMasterIdLst>
  <p:handoutMasterIdLst>
    <p:handoutMasterId r:id="rId45"/>
  </p:handoutMasterIdLst>
  <p:sldIdLst>
    <p:sldId id="1933" r:id="rId4"/>
    <p:sldId id="2076136835" r:id="rId5"/>
    <p:sldId id="2076136790" r:id="rId6"/>
    <p:sldId id="2076137638" r:id="rId7"/>
    <p:sldId id="2076136831" r:id="rId8"/>
    <p:sldId id="2076137640" r:id="rId9"/>
    <p:sldId id="2076137618" r:id="rId10"/>
    <p:sldId id="2076137641" r:id="rId11"/>
    <p:sldId id="2076137633" r:id="rId12"/>
    <p:sldId id="2076136884" r:id="rId13"/>
    <p:sldId id="2076137624" r:id="rId14"/>
    <p:sldId id="2076137616" r:id="rId15"/>
    <p:sldId id="2076137628" r:id="rId16"/>
    <p:sldId id="2076137634" r:id="rId17"/>
    <p:sldId id="2076137636" r:id="rId18"/>
    <p:sldId id="2076136873" r:id="rId19"/>
    <p:sldId id="2076136800" r:id="rId20"/>
    <p:sldId id="2076136797" r:id="rId21"/>
    <p:sldId id="2076136799" r:id="rId22"/>
    <p:sldId id="2076136803" r:id="rId23"/>
    <p:sldId id="2076136802" r:id="rId24"/>
    <p:sldId id="2076136798" r:id="rId25"/>
    <p:sldId id="2076136809" r:id="rId26"/>
    <p:sldId id="2076136864" r:id="rId27"/>
    <p:sldId id="2076137622" r:id="rId28"/>
    <p:sldId id="2076136883" r:id="rId29"/>
    <p:sldId id="2076136880" r:id="rId30"/>
    <p:sldId id="2076137619" r:id="rId31"/>
    <p:sldId id="2076137617" r:id="rId32"/>
    <p:sldId id="2076136857" r:id="rId33"/>
    <p:sldId id="2076136872" r:id="rId34"/>
    <p:sldId id="2076136806" r:id="rId35"/>
    <p:sldId id="2076136729" r:id="rId36"/>
    <p:sldId id="2076137629" r:id="rId37"/>
    <p:sldId id="1950" r:id="rId38"/>
    <p:sldId id="2076137602" r:id="rId39"/>
    <p:sldId id="2076137635" r:id="rId40"/>
    <p:sldId id="2076137637" r:id="rId41"/>
    <p:sldId id="2076136878" r:id="rId42"/>
    <p:sldId id="1937" r:id="rId43"/>
  </p:sldIdLst>
  <p:sldSz cx="12192000" cy="6858000"/>
  <p:notesSz cx="6858000" cy="9144000"/>
  <p:custDataLst>
    <p:tags r:id="rId46"/>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F8FCCFB-1FE7-411F-A1E3-32EBB4C817CA}">
          <p14:sldIdLst>
            <p14:sldId id="1933"/>
            <p14:sldId id="2076136835"/>
            <p14:sldId id="2076136790"/>
            <p14:sldId id="2076137638"/>
            <p14:sldId id="2076136831"/>
            <p14:sldId id="2076137640"/>
            <p14:sldId id="2076137618"/>
            <p14:sldId id="2076137641"/>
            <p14:sldId id="2076137633"/>
            <p14:sldId id="2076136884"/>
            <p14:sldId id="2076137624"/>
            <p14:sldId id="2076137616"/>
            <p14:sldId id="2076137628"/>
            <p14:sldId id="2076137634"/>
            <p14:sldId id="2076137636"/>
          </p14:sldIdLst>
        </p14:section>
        <p14:section name="Dapr Building blocks" id="{0A4465E2-2C83-431B-8796-3CDE6134960B}">
          <p14:sldIdLst>
            <p14:sldId id="2076136873"/>
            <p14:sldId id="2076136800"/>
            <p14:sldId id="2076136797"/>
            <p14:sldId id="2076136799"/>
            <p14:sldId id="2076136803"/>
            <p14:sldId id="2076136802"/>
            <p14:sldId id="2076136798"/>
            <p14:sldId id="2076136809"/>
            <p14:sldId id="2076136864"/>
            <p14:sldId id="2076137622"/>
            <p14:sldId id="2076136883"/>
            <p14:sldId id="2076136880"/>
          </p14:sldIdLst>
        </p14:section>
        <p14:section name="Developer Frameworks" id="{56E6F5C1-ED39-4BE4-98F2-93161989EDAF}">
          <p14:sldIdLst>
            <p14:sldId id="2076137619"/>
            <p14:sldId id="2076137617"/>
            <p14:sldId id="2076136857"/>
            <p14:sldId id="2076136872"/>
            <p14:sldId id="2076136806"/>
            <p14:sldId id="2076136729"/>
            <p14:sldId id="2076137629"/>
            <p14:sldId id="1950"/>
            <p14:sldId id="2076137602"/>
          </p14:sldIdLst>
        </p14:section>
        <p14:section name="Secure Ingress" id="{C6405885-31EF-4EA4-A862-188EDDA16A3B}">
          <p14:sldIdLst>
            <p14:sldId id="2076137635"/>
            <p14:sldId id="2076137637"/>
          </p14:sldIdLst>
        </p14:section>
        <p14:section name="Closing" id="{27C2EA84-BEB9-4094-A415-CF62908714D0}">
          <p14:sldIdLst>
            <p14:sldId id="2076136878"/>
            <p14:sldId id="193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50E6FF"/>
    <a:srgbClr val="E5EAEC"/>
    <a:srgbClr val="30E5D0"/>
    <a:srgbClr val="E7EBEC"/>
    <a:srgbClr val="E7EBED"/>
    <a:srgbClr val="E6EBED"/>
    <a:srgbClr val="E6EBEC"/>
    <a:srgbClr val="F2F2E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72" y="8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gs" Target="tags/tag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27-Mar-20 5:49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27-Mar-20 5:49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27-Mar-20 5:49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621310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27-Mar-20 5:49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909420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27-Mar-20 5:49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696594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25</a:t>
            </a:fld>
            <a:endParaRPr lang="en-US"/>
          </a:p>
        </p:txBody>
      </p:sp>
    </p:spTree>
    <p:extLst>
      <p:ext uri="{BB962C8B-B14F-4D97-AF65-F5344CB8AC3E}">
        <p14:creationId xmlns:p14="http://schemas.microsoft.com/office/powerpoint/2010/main" val="891520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26</a:t>
            </a:fld>
            <a:endParaRPr lang="en-US"/>
          </a:p>
        </p:txBody>
      </p:sp>
    </p:spTree>
    <p:extLst>
      <p:ext uri="{BB962C8B-B14F-4D97-AF65-F5344CB8AC3E}">
        <p14:creationId xmlns:p14="http://schemas.microsoft.com/office/powerpoint/2010/main" val="106574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27</a:t>
            </a:fld>
            <a:endParaRPr lang="en-US"/>
          </a:p>
        </p:txBody>
      </p:sp>
    </p:spTree>
    <p:extLst>
      <p:ext uri="{BB962C8B-B14F-4D97-AF65-F5344CB8AC3E}">
        <p14:creationId xmlns:p14="http://schemas.microsoft.com/office/powerpoint/2010/main" val="3143101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27-Mar-20 5:49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9441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27-Mar-20 5:49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8663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27-Mar-20 5:49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794944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27-Mar-20 5:49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646297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27-Mar-20 5:49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1647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27-Mar-20 5:49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1549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27-Mar-20 5:49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2832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27-Mar-20 6:29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49316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27-Mar-20 5:49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968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27-Mar-20 5:49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058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27-Mar-20 5:49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9285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27-Mar-20 5:49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726692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Summit 2020</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March 15 – 20, 2020</a:t>
            </a:r>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429384159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864418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1751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spTree>
    <p:extLst>
      <p:ext uri="{BB962C8B-B14F-4D97-AF65-F5344CB8AC3E}">
        <p14:creationId xmlns:p14="http://schemas.microsoft.com/office/powerpoint/2010/main" val="30220576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78635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12402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586390" y="3258899"/>
            <a:ext cx="2962573" cy="2962573"/>
          </a:xfrm>
          <a:prstGeom prst="rect">
            <a:avLst/>
          </a:prstGeom>
        </p:spPr>
      </p:pic>
    </p:spTree>
    <p:extLst>
      <p:ext uri="{BB962C8B-B14F-4D97-AF65-F5344CB8AC3E}">
        <p14:creationId xmlns:p14="http://schemas.microsoft.com/office/powerpoint/2010/main" val="218634052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05223035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bg1"/>
                </a:solidFill>
              </a:defRPr>
            </a:lvl1pPr>
          </a:lstStyle>
          <a:p>
            <a:r>
              <a:rPr lang="en-US"/>
              <a:t>Event name</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55738840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bg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638388208"/>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68427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151211445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38654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373857113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bg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572022"/>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bg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bg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43397750"/>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191342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tx2"/>
          </a:solidFill>
        </p:spPr>
        <p:txBody>
          <a:bodyPr anchor="ctr" anchorCtr="0"/>
          <a:lstStyle>
            <a:lvl1pPr marL="0" indent="0" algn="ctr">
              <a:buNone/>
              <a:defRPr>
                <a:solidFill>
                  <a:schemeClr val="bg1"/>
                </a:solidFill>
              </a:defRPr>
            </a:lvl1pPr>
          </a:lstStyle>
          <a:p>
            <a:pPr lvl="0"/>
            <a:r>
              <a:rPr lang="en-US"/>
              <a:t>Click to add photo</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chemeClr val="accent2"/>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130021"/>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bg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6390" y="3258899"/>
            <a:ext cx="2962573" cy="2962573"/>
          </a:xfrm>
          <a:prstGeom prst="rect">
            <a:avLst/>
          </a:prstGeom>
        </p:spPr>
      </p:pic>
    </p:spTree>
    <p:extLst>
      <p:ext uri="{BB962C8B-B14F-4D97-AF65-F5344CB8AC3E}">
        <p14:creationId xmlns:p14="http://schemas.microsoft.com/office/powerpoint/2010/main" val="237525738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69711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697674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6140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637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9239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24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1433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2713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84161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1060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5356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03745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26771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97915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2232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39020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1626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8493021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9616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295918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70207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452348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983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4953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341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262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6313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481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402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3571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tx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120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47566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71622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74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189581"/>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tx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tx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01043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2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239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2.emf"/><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8.pn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image" Target="../media/image2.emf"/><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9"/>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9"/>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9"/>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980725613"/>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8"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99168B55-7B48-415E-A7BF-04DA43068B47}"/>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overall_0_132241986781635739 columns_1_132241986781635739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65" r:id="rId3"/>
    <p:sldLayoutId id="2147484866" r:id="rId4"/>
    <p:sldLayoutId id="2147484867" r:id="rId5"/>
    <p:sldLayoutId id="2147484868" r:id="rId6"/>
    <p:sldLayoutId id="2147484869" r:id="rId7"/>
    <p:sldLayoutId id="2147484805" r:id="rId8"/>
    <p:sldLayoutId id="2147484807" r:id="rId9"/>
    <p:sldLayoutId id="2147484808" r:id="rId10"/>
    <p:sldLayoutId id="2147484870" r:id="rId11"/>
    <p:sldLayoutId id="2147484851" r:id="rId12"/>
    <p:sldLayoutId id="2147484823" r:id="rId13"/>
    <p:sldLayoutId id="2147484830" r:id="rId14"/>
    <p:sldLayoutId id="2147484887"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66094202"/>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 id="2147484904" r:id="rId14"/>
    <p:sldLayoutId id="2147484905" r:id="rId15"/>
    <p:sldLayoutId id="2147484906" r:id="rId16"/>
    <p:sldLayoutId id="2147484907" r:id="rId17"/>
    <p:sldLayoutId id="2147484908" r:id="rId18"/>
    <p:sldLayoutId id="2147484909" r:id="rId19"/>
    <p:sldLayoutId id="2147484910" r:id="rId20"/>
    <p:sldLayoutId id="2147484911" r:id="rId21"/>
    <p:sldLayoutId id="2147484912" r:id="rId22"/>
    <p:sldLayoutId id="2147484913" r:id="rId23"/>
    <p:sldLayoutId id="2147484914" r:id="rId24"/>
    <p:sldLayoutId id="2147484915" r:id="rId25"/>
    <p:sldLayoutId id="2147484916" r:id="rId26"/>
    <p:sldLayoutId id="2147484917" r:id="rId27"/>
    <p:sldLayoutId id="2147484918" r:id="rId28"/>
    <p:sldLayoutId id="2147484919" r:id="rId29"/>
    <p:sldLayoutId id="2147484920" r:id="rId30"/>
    <p:sldLayoutId id="2147484921" r:id="rId31"/>
    <p:sldLayoutId id="214748492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0.png"/><Relationship Id="rId7" Type="http://schemas.openxmlformats.org/officeDocument/2006/relationships/image" Target="../media/image58.svg"/><Relationship Id="rId2" Type="http://schemas.openxmlformats.org/officeDocument/2006/relationships/notesSlide" Target="../notesSlides/notesSlide6.xml"/><Relationship Id="rId1" Type="http://schemas.openxmlformats.org/officeDocument/2006/relationships/slideLayout" Target="../slideLayouts/slideLayout57.xml"/><Relationship Id="rId6" Type="http://schemas.openxmlformats.org/officeDocument/2006/relationships/image" Target="../media/image57.png"/><Relationship Id="rId11" Type="http://schemas.openxmlformats.org/officeDocument/2006/relationships/image" Target="../media/image62.jpeg"/><Relationship Id="rId5" Type="http://schemas.openxmlformats.org/officeDocument/2006/relationships/image" Target="../media/image56.png"/><Relationship Id="rId10" Type="http://schemas.openxmlformats.org/officeDocument/2006/relationships/image" Target="../media/image61.jpeg"/><Relationship Id="rId4" Type="http://schemas.openxmlformats.org/officeDocument/2006/relationships/image" Target="../media/image21.svg"/><Relationship Id="rId9" Type="http://schemas.openxmlformats.org/officeDocument/2006/relationships/image" Target="../media/image60.jpeg"/></Relationships>
</file>

<file path=ppt/slides/_rels/slide11.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21.svg"/><Relationship Id="rId3" Type="http://schemas.openxmlformats.org/officeDocument/2006/relationships/image" Target="../media/image64.tiff"/><Relationship Id="rId7" Type="http://schemas.openxmlformats.org/officeDocument/2006/relationships/image" Target="../media/image68.png"/><Relationship Id="rId12" Type="http://schemas.openxmlformats.org/officeDocument/2006/relationships/image" Target="../media/image20.png"/><Relationship Id="rId17" Type="http://schemas.openxmlformats.org/officeDocument/2006/relationships/image" Target="../media/image76.jpeg"/><Relationship Id="rId2" Type="http://schemas.openxmlformats.org/officeDocument/2006/relationships/image" Target="../media/image63.tiff"/><Relationship Id="rId16" Type="http://schemas.openxmlformats.org/officeDocument/2006/relationships/image" Target="../media/image75.jpeg"/><Relationship Id="rId1" Type="http://schemas.openxmlformats.org/officeDocument/2006/relationships/slideLayout" Target="../slideLayouts/slideLayout57.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tiff"/><Relationship Id="rId15" Type="http://schemas.openxmlformats.org/officeDocument/2006/relationships/image" Target="../media/image74.png"/><Relationship Id="rId10" Type="http://schemas.openxmlformats.org/officeDocument/2006/relationships/image" Target="../media/image71.png"/><Relationship Id="rId4" Type="http://schemas.openxmlformats.org/officeDocument/2006/relationships/image" Target="../media/image65.jpeg"/><Relationship Id="rId9" Type="http://schemas.openxmlformats.org/officeDocument/2006/relationships/image" Target="../media/image70.png"/><Relationship Id="rId14" Type="http://schemas.openxmlformats.org/officeDocument/2006/relationships/image" Target="../media/image73.jpeg"/></Relationships>
</file>

<file path=ppt/slides/_rels/slide12.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58.svg"/><Relationship Id="rId3" Type="http://schemas.openxmlformats.org/officeDocument/2006/relationships/image" Target="../media/image20.png"/><Relationship Id="rId21" Type="http://schemas.openxmlformats.org/officeDocument/2006/relationships/image" Target="../media/image61.jpeg"/><Relationship Id="rId7" Type="http://schemas.openxmlformats.org/officeDocument/2006/relationships/image" Target="../media/image79.png"/><Relationship Id="rId12" Type="http://schemas.openxmlformats.org/officeDocument/2006/relationships/image" Target="../media/image84.jpeg"/><Relationship Id="rId17" Type="http://schemas.openxmlformats.org/officeDocument/2006/relationships/image" Target="../media/image57.png"/><Relationship Id="rId2" Type="http://schemas.openxmlformats.org/officeDocument/2006/relationships/notesSlide" Target="../notesSlides/notesSlide7.xml"/><Relationship Id="rId16" Type="http://schemas.openxmlformats.org/officeDocument/2006/relationships/image" Target="../media/image56.png"/><Relationship Id="rId20" Type="http://schemas.openxmlformats.org/officeDocument/2006/relationships/image" Target="../media/image60.jpeg"/><Relationship Id="rId1" Type="http://schemas.openxmlformats.org/officeDocument/2006/relationships/slideLayout" Target="../slideLayouts/slideLayout57.xml"/><Relationship Id="rId6" Type="http://schemas.openxmlformats.org/officeDocument/2006/relationships/image" Target="../media/image78.svg"/><Relationship Id="rId11" Type="http://schemas.openxmlformats.org/officeDocument/2006/relationships/image" Target="../media/image83.tiff"/><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svg"/><Relationship Id="rId19" Type="http://schemas.openxmlformats.org/officeDocument/2006/relationships/image" Target="../media/image59.png"/><Relationship Id="rId4" Type="http://schemas.openxmlformats.org/officeDocument/2006/relationships/image" Target="../media/image21.sv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62.jpe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20.png"/><Relationship Id="rId18" Type="http://schemas.openxmlformats.org/officeDocument/2006/relationships/image" Target="../media/image76.jpeg"/><Relationship Id="rId3" Type="http://schemas.openxmlformats.org/officeDocument/2006/relationships/image" Target="../media/image89.emf"/><Relationship Id="rId21" Type="http://schemas.openxmlformats.org/officeDocument/2006/relationships/image" Target="../media/image92.png"/><Relationship Id="rId7" Type="http://schemas.openxmlformats.org/officeDocument/2006/relationships/image" Target="../media/image66.tiff"/><Relationship Id="rId12" Type="http://schemas.openxmlformats.org/officeDocument/2006/relationships/image" Target="../media/image72.svg"/><Relationship Id="rId17" Type="http://schemas.openxmlformats.org/officeDocument/2006/relationships/image" Target="../media/image75.jpeg"/><Relationship Id="rId2" Type="http://schemas.openxmlformats.org/officeDocument/2006/relationships/image" Target="../media/image88.tiff"/><Relationship Id="rId16" Type="http://schemas.openxmlformats.org/officeDocument/2006/relationships/image" Target="../media/image74.png"/><Relationship Id="rId20" Type="http://schemas.openxmlformats.org/officeDocument/2006/relationships/image" Target="../media/image91.svg"/><Relationship Id="rId1" Type="http://schemas.openxmlformats.org/officeDocument/2006/relationships/slideLayout" Target="../slideLayouts/slideLayout57.xml"/><Relationship Id="rId6" Type="http://schemas.openxmlformats.org/officeDocument/2006/relationships/image" Target="../media/image65.jpeg"/><Relationship Id="rId11" Type="http://schemas.openxmlformats.org/officeDocument/2006/relationships/image" Target="../media/image71.png"/><Relationship Id="rId24" Type="http://schemas.openxmlformats.org/officeDocument/2006/relationships/image" Target="../media/image95.png"/><Relationship Id="rId5" Type="http://schemas.openxmlformats.org/officeDocument/2006/relationships/image" Target="../media/image64.tiff"/><Relationship Id="rId15" Type="http://schemas.openxmlformats.org/officeDocument/2006/relationships/image" Target="../media/image73.jpeg"/><Relationship Id="rId23" Type="http://schemas.openxmlformats.org/officeDocument/2006/relationships/image" Target="../media/image94.jpeg"/><Relationship Id="rId10" Type="http://schemas.openxmlformats.org/officeDocument/2006/relationships/image" Target="../media/image69.svg"/><Relationship Id="rId19" Type="http://schemas.openxmlformats.org/officeDocument/2006/relationships/image" Target="../media/image90.png"/><Relationship Id="rId4" Type="http://schemas.openxmlformats.org/officeDocument/2006/relationships/image" Target="../media/image63.tiff"/><Relationship Id="rId9" Type="http://schemas.openxmlformats.org/officeDocument/2006/relationships/image" Target="../media/image68.png"/><Relationship Id="rId14" Type="http://schemas.openxmlformats.org/officeDocument/2006/relationships/image" Target="../media/image21.svg"/><Relationship Id="rId22" Type="http://schemas.openxmlformats.org/officeDocument/2006/relationships/image" Target="../media/image9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3.jpeg"/><Relationship Id="rId2" Type="http://schemas.openxmlformats.org/officeDocument/2006/relationships/image" Target="../media/image88.tiff"/><Relationship Id="rId1" Type="http://schemas.openxmlformats.org/officeDocument/2006/relationships/slideLayout" Target="../slideLayouts/slideLayout57.xml"/><Relationship Id="rId6" Type="http://schemas.openxmlformats.org/officeDocument/2006/relationships/image" Target="../media/image97.jpeg"/><Relationship Id="rId5" Type="http://schemas.openxmlformats.org/officeDocument/2006/relationships/image" Target="../media/image96.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21.svg"/><Relationship Id="rId7" Type="http://schemas.openxmlformats.org/officeDocument/2006/relationships/image" Target="../media/image72.svg"/><Relationship Id="rId2" Type="http://schemas.openxmlformats.org/officeDocument/2006/relationships/image" Target="../media/image20.png"/><Relationship Id="rId1" Type="http://schemas.openxmlformats.org/officeDocument/2006/relationships/slideLayout" Target="../slideLayouts/slideLayout57.xml"/><Relationship Id="rId6" Type="http://schemas.openxmlformats.org/officeDocument/2006/relationships/image" Target="../media/image71.png"/><Relationship Id="rId5" Type="http://schemas.openxmlformats.org/officeDocument/2006/relationships/image" Target="../media/image64.tiff"/><Relationship Id="rId4" Type="http://schemas.openxmlformats.org/officeDocument/2006/relationships/image" Target="../media/image63.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5.jpeg"/><Relationship Id="rId2" Type="http://schemas.openxmlformats.org/officeDocument/2006/relationships/notesSlide" Target="../notesSlides/notesSlide10.xml"/><Relationship Id="rId1" Type="http://schemas.openxmlformats.org/officeDocument/2006/relationships/slideLayout" Target="../slideLayouts/slideLayout57.xml"/><Relationship Id="rId6" Type="http://schemas.openxmlformats.org/officeDocument/2006/relationships/image" Target="../media/image74.png"/><Relationship Id="rId5" Type="http://schemas.openxmlformats.org/officeDocument/2006/relationships/image" Target="../media/image63.tiff"/><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9.svg"/><Relationship Id="rId7" Type="http://schemas.openxmlformats.org/officeDocument/2006/relationships/image" Target="../media/image67.png"/><Relationship Id="rId2" Type="http://schemas.openxmlformats.org/officeDocument/2006/relationships/image" Target="../media/image98.png"/><Relationship Id="rId1" Type="http://schemas.openxmlformats.org/officeDocument/2006/relationships/slideLayout" Target="../slideLayouts/slideLayout57.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100.png"/><Relationship Id="rId9" Type="http://schemas.openxmlformats.org/officeDocument/2006/relationships/image" Target="../media/image21.svg"/></Relationships>
</file>

<file path=ppt/slides/_rels/slide22.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103.png"/><Relationship Id="rId3" Type="http://schemas.openxmlformats.org/officeDocument/2006/relationships/image" Target="../media/image21.svg"/><Relationship Id="rId7" Type="http://schemas.openxmlformats.org/officeDocument/2006/relationships/image" Target="../media/image68.png"/><Relationship Id="rId12" Type="http://schemas.openxmlformats.org/officeDocument/2006/relationships/image" Target="../media/image102.png"/><Relationship Id="rId2" Type="http://schemas.openxmlformats.org/officeDocument/2006/relationships/image" Target="../media/image20.png"/><Relationship Id="rId1" Type="http://schemas.openxmlformats.org/officeDocument/2006/relationships/slideLayout" Target="../slideLayouts/slideLayout57.xml"/><Relationship Id="rId6" Type="http://schemas.openxmlformats.org/officeDocument/2006/relationships/image" Target="../media/image99.svg"/><Relationship Id="rId11" Type="http://schemas.openxmlformats.org/officeDocument/2006/relationships/image" Target="../media/image67.png"/><Relationship Id="rId5" Type="http://schemas.openxmlformats.org/officeDocument/2006/relationships/image" Target="../media/image98.png"/><Relationship Id="rId10" Type="http://schemas.openxmlformats.org/officeDocument/2006/relationships/image" Target="../media/image72.svg"/><Relationship Id="rId4" Type="http://schemas.openxmlformats.org/officeDocument/2006/relationships/image" Target="../media/image101.png"/><Relationship Id="rId9" Type="http://schemas.openxmlformats.org/officeDocument/2006/relationships/image" Target="../media/image71.png"/></Relationships>
</file>

<file path=ppt/slides/_rels/slide23.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07.png"/><Relationship Id="rId3" Type="http://schemas.openxmlformats.org/officeDocument/2006/relationships/image" Target="../media/image92.png"/><Relationship Id="rId7" Type="http://schemas.openxmlformats.org/officeDocument/2006/relationships/image" Target="../media/image95.png"/><Relationship Id="rId12" Type="http://schemas.openxmlformats.org/officeDocument/2006/relationships/image" Target="../media/image21.svg"/><Relationship Id="rId2" Type="http://schemas.openxmlformats.org/officeDocument/2006/relationships/notesSlide" Target="../notesSlides/notesSlide11.xml"/><Relationship Id="rId1" Type="http://schemas.openxmlformats.org/officeDocument/2006/relationships/slideLayout" Target="../slideLayouts/slideLayout57.xml"/><Relationship Id="rId6" Type="http://schemas.openxmlformats.org/officeDocument/2006/relationships/image" Target="../media/image105.png"/><Relationship Id="rId11" Type="http://schemas.openxmlformats.org/officeDocument/2006/relationships/image" Target="../media/image20.png"/><Relationship Id="rId5" Type="http://schemas.openxmlformats.org/officeDocument/2006/relationships/image" Target="../media/image104.jpeg"/><Relationship Id="rId10" Type="http://schemas.openxmlformats.org/officeDocument/2006/relationships/image" Target="../media/image91.svg"/><Relationship Id="rId4" Type="http://schemas.openxmlformats.org/officeDocument/2006/relationships/image" Target="../media/image93.svg"/><Relationship Id="rId9" Type="http://schemas.openxmlformats.org/officeDocument/2006/relationships/image" Target="../media/image90.png"/><Relationship Id="rId14" Type="http://schemas.openxmlformats.org/officeDocument/2006/relationships/image" Target="../media/image108.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09.png"/><Relationship Id="rId7" Type="http://schemas.openxmlformats.org/officeDocument/2006/relationships/image" Target="../media/image112.jpeg"/><Relationship Id="rId2" Type="http://schemas.openxmlformats.org/officeDocument/2006/relationships/notesSlide" Target="../notesSlides/notesSlide12.xml"/><Relationship Id="rId1" Type="http://schemas.openxmlformats.org/officeDocument/2006/relationships/slideLayout" Target="../slideLayouts/slideLayout38.xml"/><Relationship Id="rId6" Type="http://schemas.openxmlformats.org/officeDocument/2006/relationships/image" Target="../media/image111.jpeg"/><Relationship Id="rId11" Type="http://schemas.openxmlformats.org/officeDocument/2006/relationships/image" Target="../media/image21.svg"/><Relationship Id="rId5" Type="http://schemas.openxmlformats.org/officeDocument/2006/relationships/image" Target="../media/image70.png"/><Relationship Id="rId10" Type="http://schemas.openxmlformats.org/officeDocument/2006/relationships/image" Target="../media/image20.png"/><Relationship Id="rId4" Type="http://schemas.openxmlformats.org/officeDocument/2006/relationships/image" Target="../media/image110.svg"/><Relationship Id="rId9" Type="http://schemas.openxmlformats.org/officeDocument/2006/relationships/image" Target="../media/image114.jpe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9.png"/><Relationship Id="rId7" Type="http://schemas.openxmlformats.org/officeDocument/2006/relationships/image" Target="../media/image88.tiff"/><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111.jpeg"/><Relationship Id="rId5" Type="http://schemas.openxmlformats.org/officeDocument/2006/relationships/image" Target="../media/image70.png"/><Relationship Id="rId4" Type="http://schemas.openxmlformats.org/officeDocument/2006/relationships/image" Target="../media/image110.svg"/><Relationship Id="rId9" Type="http://schemas.openxmlformats.org/officeDocument/2006/relationships/image" Target="../media/image21.svg"/></Relationships>
</file>

<file path=ppt/slides/_rels/slide2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9.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8.xml"/><Relationship Id="rId6" Type="http://schemas.openxmlformats.org/officeDocument/2006/relationships/image" Target="../media/image88.tiff"/><Relationship Id="rId5" Type="http://schemas.openxmlformats.org/officeDocument/2006/relationships/image" Target="../media/image70.png"/><Relationship Id="rId4" Type="http://schemas.openxmlformats.org/officeDocument/2006/relationships/image" Target="../media/image110.svg"/></Relationships>
</file>

<file path=ppt/slides/_rels/slide28.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58.svg"/><Relationship Id="rId3" Type="http://schemas.openxmlformats.org/officeDocument/2006/relationships/image" Target="../media/image20.png"/><Relationship Id="rId21" Type="http://schemas.openxmlformats.org/officeDocument/2006/relationships/image" Target="../media/image61.jpeg"/><Relationship Id="rId7" Type="http://schemas.openxmlformats.org/officeDocument/2006/relationships/image" Target="../media/image79.png"/><Relationship Id="rId12" Type="http://schemas.openxmlformats.org/officeDocument/2006/relationships/image" Target="../media/image84.jpeg"/><Relationship Id="rId17" Type="http://schemas.openxmlformats.org/officeDocument/2006/relationships/image" Target="../media/image57.png"/><Relationship Id="rId2" Type="http://schemas.openxmlformats.org/officeDocument/2006/relationships/notesSlide" Target="../notesSlides/notesSlide15.xml"/><Relationship Id="rId16" Type="http://schemas.openxmlformats.org/officeDocument/2006/relationships/image" Target="../media/image56.png"/><Relationship Id="rId20" Type="http://schemas.openxmlformats.org/officeDocument/2006/relationships/image" Target="../media/image60.jpeg"/><Relationship Id="rId1" Type="http://schemas.openxmlformats.org/officeDocument/2006/relationships/slideLayout" Target="../slideLayouts/slideLayout57.xml"/><Relationship Id="rId6" Type="http://schemas.openxmlformats.org/officeDocument/2006/relationships/image" Target="../media/image78.svg"/><Relationship Id="rId11" Type="http://schemas.openxmlformats.org/officeDocument/2006/relationships/image" Target="../media/image83.tiff"/><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svg"/><Relationship Id="rId19" Type="http://schemas.openxmlformats.org/officeDocument/2006/relationships/image" Target="../media/image59.png"/><Relationship Id="rId4" Type="http://schemas.openxmlformats.org/officeDocument/2006/relationships/image" Target="../media/image21.sv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62.jpeg"/></Relationships>
</file>

<file path=ppt/slides/_rels/slide29.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61.jpeg"/><Relationship Id="rId3" Type="http://schemas.openxmlformats.org/officeDocument/2006/relationships/image" Target="../media/image20.png"/><Relationship Id="rId21" Type="http://schemas.openxmlformats.org/officeDocument/2006/relationships/image" Target="../media/image119.png"/><Relationship Id="rId7" Type="http://schemas.openxmlformats.org/officeDocument/2006/relationships/image" Target="../media/image79.png"/><Relationship Id="rId12" Type="http://schemas.openxmlformats.org/officeDocument/2006/relationships/image" Target="../media/image84.jpeg"/><Relationship Id="rId17" Type="http://schemas.openxmlformats.org/officeDocument/2006/relationships/image" Target="../media/image116.svg"/><Relationship Id="rId2" Type="http://schemas.openxmlformats.org/officeDocument/2006/relationships/notesSlide" Target="../notesSlides/notesSlide16.xml"/><Relationship Id="rId16" Type="http://schemas.openxmlformats.org/officeDocument/2006/relationships/image" Target="../media/image115.png"/><Relationship Id="rId20" Type="http://schemas.openxmlformats.org/officeDocument/2006/relationships/image" Target="../media/image118.jpeg"/><Relationship Id="rId1" Type="http://schemas.openxmlformats.org/officeDocument/2006/relationships/slideLayout" Target="../slideLayouts/slideLayout57.xml"/><Relationship Id="rId6" Type="http://schemas.openxmlformats.org/officeDocument/2006/relationships/image" Target="../media/image78.svg"/><Relationship Id="rId11" Type="http://schemas.openxmlformats.org/officeDocument/2006/relationships/image" Target="../media/image83.tiff"/><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svg"/><Relationship Id="rId19" Type="http://schemas.openxmlformats.org/officeDocument/2006/relationships/image" Target="../media/image117.jpeg"/><Relationship Id="rId4" Type="http://schemas.openxmlformats.org/officeDocument/2006/relationships/image" Target="../media/image21.svg"/><Relationship Id="rId9" Type="http://schemas.openxmlformats.org/officeDocument/2006/relationships/image" Target="../media/image81.png"/><Relationship Id="rId14"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38.xml"/><Relationship Id="rId4" Type="http://schemas.openxmlformats.org/officeDocument/2006/relationships/image" Target="../media/image2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2" Type="http://schemas.openxmlformats.org/officeDocument/2006/relationships/image" Target="../media/image122.tiff"/><Relationship Id="rId1" Type="http://schemas.openxmlformats.org/officeDocument/2006/relationships/slideLayout" Target="../slideLayouts/slideLayout6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23.png"/></Relationships>
</file>

<file path=ppt/slides/_rels/slide3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20.png"/><Relationship Id="rId7" Type="http://schemas.openxmlformats.org/officeDocument/2006/relationships/image" Target="../media/image126.png"/><Relationship Id="rId2" Type="http://schemas.openxmlformats.org/officeDocument/2006/relationships/image" Target="../media/image70.png"/><Relationship Id="rId1" Type="http://schemas.openxmlformats.org/officeDocument/2006/relationships/slideLayout" Target="../slideLayouts/slideLayout57.xml"/><Relationship Id="rId6" Type="http://schemas.openxmlformats.org/officeDocument/2006/relationships/image" Target="../media/image125.jpeg"/><Relationship Id="rId5" Type="http://schemas.openxmlformats.org/officeDocument/2006/relationships/image" Target="../media/image124.jpeg"/><Relationship Id="rId4" Type="http://schemas.openxmlformats.org/officeDocument/2006/relationships/image" Target="../media/image21.svg"/></Relationships>
</file>

<file path=ppt/slides/_rels/slide3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20.png"/><Relationship Id="rId7" Type="http://schemas.openxmlformats.org/officeDocument/2006/relationships/image" Target="../media/image126.png"/><Relationship Id="rId2" Type="http://schemas.openxmlformats.org/officeDocument/2006/relationships/image" Target="../media/image70.png"/><Relationship Id="rId1" Type="http://schemas.openxmlformats.org/officeDocument/2006/relationships/slideLayout" Target="../slideLayouts/slideLayout57.xml"/><Relationship Id="rId6" Type="http://schemas.openxmlformats.org/officeDocument/2006/relationships/image" Target="../media/image125.jpeg"/><Relationship Id="rId5" Type="http://schemas.openxmlformats.org/officeDocument/2006/relationships/image" Target="../media/image124.jpeg"/><Relationship Id="rId4" Type="http://schemas.openxmlformats.org/officeDocument/2006/relationships/image" Target="../media/image21.svg"/><Relationship Id="rId9" Type="http://schemas.openxmlformats.org/officeDocument/2006/relationships/image" Target="../media/image88.tiff"/></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dapr/dapr#community" TargetMode="External"/><Relationship Id="rId3" Type="http://schemas.openxmlformats.org/officeDocument/2006/relationships/image" Target="../media/image20.png"/><Relationship Id="rId7"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38.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21.svg"/><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8.xml"/><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5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hyperlink" Target="https://github.com/dapr/dapr#community" TargetMode="External"/><Relationship Id="rId2" Type="http://schemas.openxmlformats.org/officeDocument/2006/relationships/image" Target="../media/image30.png"/><Relationship Id="rId1" Type="http://schemas.openxmlformats.org/officeDocument/2006/relationships/slideLayout" Target="../slideLayouts/slideLayout5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github.com/dapr/dapr#community"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notesSlide" Target="../notesSlides/notesSlide5.xml"/><Relationship Id="rId16" Type="http://schemas.openxmlformats.org/officeDocument/2006/relationships/image" Target="../media/image53.svg"/><Relationship Id="rId1" Type="http://schemas.openxmlformats.org/officeDocument/2006/relationships/slideLayout" Target="../slideLayouts/slideLayout38.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462519" y="2398119"/>
            <a:ext cx="8555737" cy="1323439"/>
          </a:xfrm>
        </p:spPr>
        <p:txBody>
          <a:bodyPr/>
          <a:lstStyle/>
          <a:p>
            <a:r>
              <a:rPr lang="en-US"/>
              <a:t>Distributed Application Runtime</a:t>
            </a:r>
            <a:br>
              <a:rPr lang="en-US"/>
            </a:br>
            <a:endParaRPr lang="en-US"/>
          </a:p>
        </p:txBody>
      </p:sp>
      <p:sp>
        <p:nvSpPr>
          <p:cNvPr id="5" name="Text Placeholder 4">
            <a:extLst>
              <a:ext uri="{FF2B5EF4-FFF2-40B4-BE49-F238E27FC236}">
                <a16:creationId xmlns:a16="http://schemas.microsoft.com/office/drawing/2014/main" id="{1E92D8D9-217F-4299-9DC0-EAF4B84E6F0C}"/>
              </a:ext>
            </a:extLst>
          </p:cNvPr>
          <p:cNvSpPr>
            <a:spLocks noGrp="1"/>
          </p:cNvSpPr>
          <p:nvPr>
            <p:ph type="body" sz="quarter" idx="12"/>
          </p:nvPr>
        </p:nvSpPr>
        <p:spPr>
          <a:xfrm>
            <a:off x="552167" y="4154903"/>
            <a:ext cx="4656327" cy="830997"/>
          </a:xfrm>
        </p:spPr>
        <p:txBody>
          <a:bodyPr/>
          <a:lstStyle/>
          <a:p>
            <a:r>
              <a:rPr lang="en-US"/>
              <a:t>&lt;NAME&gt;</a:t>
            </a:r>
          </a:p>
          <a:p>
            <a:r>
              <a:rPr lang="en-US"/>
              <a:t>&lt;EMAIL&gt;</a:t>
            </a:r>
          </a:p>
          <a:p>
            <a:r>
              <a:rPr lang="en-US"/>
              <a:t>&lt;@TWITTER&gt;</a:t>
            </a:r>
          </a:p>
        </p:txBody>
      </p:sp>
      <p:pic>
        <p:nvPicPr>
          <p:cNvPr id="6" name="Graphic 5">
            <a:extLst>
              <a:ext uri="{FF2B5EF4-FFF2-40B4-BE49-F238E27FC236}">
                <a16:creationId xmlns:a16="http://schemas.microsoft.com/office/drawing/2014/main" id="{E50112B1-CB0B-41CC-B47C-9EF4D4DA388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8354681" y="1964774"/>
            <a:ext cx="1967706" cy="1532404"/>
          </a:xfrm>
          <a:prstGeom prst="rect">
            <a:avLst/>
          </a:prstGeom>
        </p:spPr>
      </p:pic>
    </p:spTree>
    <p:extLst>
      <p:ext uri="{BB962C8B-B14F-4D97-AF65-F5344CB8AC3E}">
        <p14:creationId xmlns:p14="http://schemas.microsoft.com/office/powerpoint/2010/main" val="422722797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137DE030-0A0B-48E7-9B5B-3D4C7821A171}"/>
              </a:ext>
            </a:extLst>
          </p:cNvPr>
          <p:cNvSpPr/>
          <p:nvPr/>
        </p:nvSpPr>
        <p:spPr>
          <a:xfrm>
            <a:off x="15967464" y="0"/>
            <a:ext cx="4354512" cy="6858000"/>
          </a:xfrm>
          <a:prstGeom prst="rect">
            <a:avLst/>
          </a:prstGeom>
          <a:solidFill>
            <a:schemeClr val="bg1"/>
          </a:solidFill>
          <a:ln>
            <a:noFill/>
            <a:headEnd type="none" w="med" len="med"/>
            <a:tailEnd type="none" w="med" len="med"/>
          </a:ln>
          <a:effectLst>
            <a:outerShdw blurRad="152400" sx="102000" sy="102000" algn="ctr" rotWithShape="0">
              <a:schemeClr val="accent6">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3" name="Freeform: Shape 102">
            <a:extLst>
              <a:ext uri="{FF2B5EF4-FFF2-40B4-BE49-F238E27FC236}">
                <a16:creationId xmlns:a16="http://schemas.microsoft.com/office/drawing/2014/main" id="{E35252CA-5F29-4087-901B-4231F5699BF2}"/>
              </a:ext>
            </a:extLst>
          </p:cNvPr>
          <p:cNvSpPr/>
          <p:nvPr/>
        </p:nvSpPr>
        <p:spPr>
          <a:xfrm>
            <a:off x="16561967" y="2930402"/>
            <a:ext cx="3225800" cy="997196"/>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cxnSp>
        <p:nvCxnSpPr>
          <p:cNvPr id="106" name="Straight Connector 105">
            <a:extLst>
              <a:ext uri="{FF2B5EF4-FFF2-40B4-BE49-F238E27FC236}">
                <a16:creationId xmlns:a16="http://schemas.microsoft.com/office/drawing/2014/main" id="{74B70E3B-3131-44ED-9282-96F1C3B8241A}"/>
              </a:ext>
            </a:extLst>
          </p:cNvPr>
          <p:cNvCxnSpPr>
            <a:cxnSpLocks/>
          </p:cNvCxnSpPr>
          <p:nvPr/>
        </p:nvCxnSpPr>
        <p:spPr>
          <a:xfrm rot="16200000">
            <a:off x="16850822" y="2313518"/>
            <a:ext cx="0" cy="577710"/>
          </a:xfrm>
          <a:prstGeom prst="line">
            <a:avLst/>
          </a:prstGeom>
          <a:ln w="44450">
            <a:gradFill>
              <a:gsLst>
                <a:gs pos="0">
                  <a:schemeClr val="accent4"/>
                </a:gs>
                <a:gs pos="44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6B26A5E-5B92-42E6-9D6C-3E3A0CF4F1B0}"/>
              </a:ext>
            </a:extLst>
          </p:cNvPr>
          <p:cNvCxnSpPr>
            <a:cxnSpLocks/>
          </p:cNvCxnSpPr>
          <p:nvPr/>
        </p:nvCxnSpPr>
        <p:spPr>
          <a:xfrm>
            <a:off x="12768651" y="2602373"/>
            <a:ext cx="537774" cy="0"/>
          </a:xfrm>
          <a:prstGeom prst="line">
            <a:avLst/>
          </a:prstGeom>
          <a:ln w="44450">
            <a:gradFill>
              <a:gsLst>
                <a:gs pos="0">
                  <a:schemeClr val="accent4"/>
                </a:gs>
                <a:gs pos="44000">
                  <a:schemeClr val="accent3"/>
                </a:gs>
                <a:gs pos="100000">
                  <a:schemeClr val="accent1"/>
                </a:gs>
              </a:gsLst>
              <a:lin ang="27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E46DDF5C-D54E-407B-8DB0-66A849C68042}"/>
              </a:ext>
            </a:extLst>
          </p:cNvPr>
          <p:cNvSpPr/>
          <p:nvPr/>
        </p:nvSpPr>
        <p:spPr>
          <a:xfrm>
            <a:off x="584199" y="585788"/>
            <a:ext cx="8159745"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a:t>
            </a:r>
            <a:r>
              <a:rPr kumimoji="0" lang="en-US" sz="3600" b="0" i="0" u="none" strike="noStrike" kern="1200" cap="none" spc="0" normalizeH="0" noProof="0">
                <a:ln>
                  <a:noFill/>
                </a:ln>
                <a:solidFill>
                  <a:srgbClr val="000000"/>
                </a:solidFill>
                <a:effectLst/>
                <a:uLnTx/>
                <a:uFillTx/>
                <a:latin typeface="Segoe UI Semibold"/>
                <a:ea typeface="+mn-ea"/>
                <a:cs typeface="+mn-cs"/>
              </a:rPr>
              <a:t> </a:t>
            </a:r>
            <a:r>
              <a:rPr lang="en-US" sz="3600">
                <a:solidFill>
                  <a:srgbClr val="000000"/>
                </a:solidFill>
                <a:latin typeface="Segoe UI Semibold"/>
              </a:rPr>
              <a:t>b</a:t>
            </a:r>
            <a:r>
              <a:rPr kumimoji="0" lang="en-US" sz="3600" b="0" i="0" u="none" strike="noStrike" kern="1200" cap="none" spc="0" normalizeH="0" baseline="0" noProof="0" err="1">
                <a:ln>
                  <a:noFill/>
                </a:ln>
                <a:solidFill>
                  <a:srgbClr val="000000"/>
                </a:solidFill>
                <a:effectLst/>
                <a:uLnTx/>
                <a:uFillTx/>
                <a:latin typeface="Segoe UI Semibold"/>
                <a:ea typeface="+mn-ea"/>
                <a:cs typeface="+mn-cs"/>
              </a:rPr>
              <a:t>uilding</a:t>
            </a:r>
            <a:r>
              <a:rPr kumimoji="0" lang="en-US" sz="3600" b="0" i="0" u="none" strike="noStrike" kern="1200" cap="none" spc="0" normalizeH="0" baseline="0" noProof="0">
                <a:ln>
                  <a:noFill/>
                </a:ln>
                <a:solidFill>
                  <a:srgbClr val="000000"/>
                </a:solidFill>
                <a:effectLst/>
                <a:uLnTx/>
                <a:uFillTx/>
                <a:latin typeface="Segoe UI Semibold"/>
                <a:ea typeface="+mn-ea"/>
                <a:cs typeface="+mn-cs"/>
              </a:rPr>
              <a:t> </a:t>
            </a:r>
            <a:r>
              <a:rPr lang="en-US" sz="3600">
                <a:solidFill>
                  <a:srgbClr val="000000"/>
                </a:solidFill>
                <a:latin typeface="Segoe UI Semibold"/>
              </a:rPr>
              <a:t>b</a:t>
            </a:r>
            <a:r>
              <a:rPr kumimoji="0" lang="en-US" sz="3600" b="0" i="0" u="none" strike="noStrike" kern="1200" cap="none" spc="0" normalizeH="0" baseline="0" noProof="0">
                <a:ln>
                  <a:noFill/>
                </a:ln>
                <a:solidFill>
                  <a:srgbClr val="000000"/>
                </a:solidFill>
                <a:effectLst/>
                <a:uLnTx/>
                <a:uFillTx/>
                <a:latin typeface="Segoe UI Semibold"/>
                <a:ea typeface="+mn-ea"/>
                <a:cs typeface="+mn-cs"/>
              </a:rPr>
              <a:t>locks</a:t>
            </a:r>
          </a:p>
        </p:txBody>
      </p:sp>
      <p:grpSp>
        <p:nvGrpSpPr>
          <p:cNvPr id="2" name="Group 1">
            <a:extLst>
              <a:ext uri="{FF2B5EF4-FFF2-40B4-BE49-F238E27FC236}">
                <a16:creationId xmlns:a16="http://schemas.microsoft.com/office/drawing/2014/main" id="{0AC53F3E-275C-4EA8-9170-4C810567F624}"/>
              </a:ext>
            </a:extLst>
          </p:cNvPr>
          <p:cNvGrpSpPr/>
          <p:nvPr/>
        </p:nvGrpSpPr>
        <p:grpSpPr>
          <a:xfrm>
            <a:off x="584200" y="1260477"/>
            <a:ext cx="7645400" cy="752950"/>
            <a:chOff x="584200" y="1384302"/>
            <a:chExt cx="7645400" cy="752950"/>
          </a:xfrm>
        </p:grpSpPr>
        <p:sp>
          <p:nvSpPr>
            <p:cNvPr id="16" name="Freeform: Shape 15">
              <a:extLst>
                <a:ext uri="{FF2B5EF4-FFF2-40B4-BE49-F238E27FC236}">
                  <a16:creationId xmlns:a16="http://schemas.microsoft.com/office/drawing/2014/main" id="{6800456C-A3D6-4EAB-9C65-02FF6FAC8DA0}"/>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861E021-D43A-4338-8D4D-7A36E57A94B4}"/>
                </a:ext>
              </a:extLst>
            </p:cNvPr>
            <p:cNvSpPr/>
            <p:nvPr/>
          </p:nvSpPr>
          <p:spPr>
            <a:xfrm>
              <a:off x="1122363" y="1398588"/>
              <a:ext cx="7107237" cy="738664"/>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Standard APIs accessed over http/</a:t>
              </a:r>
              <a:r>
                <a:rPr kumimoji="0" lang="en-US" sz="1600" b="0" i="0" u="none" strike="noStrike" kern="1200" cap="none" spc="0" normalizeH="0" baseline="0" noProof="0" err="1">
                  <a:ln>
                    <a:noFill/>
                  </a:ln>
                  <a:solidFill>
                    <a:srgbClr val="000000"/>
                  </a:solidFill>
                  <a:effectLst/>
                  <a:uLnTx/>
                  <a:uFillTx/>
                  <a:latin typeface="Segoe UI"/>
                  <a:ea typeface="+mn-ea"/>
                  <a:cs typeface="+mn-cs"/>
                </a:rPr>
                <a:t>gRPC</a:t>
              </a:r>
              <a:r>
                <a:rPr kumimoji="0" lang="en-US" sz="1600" b="0" i="0" u="none" strike="noStrike" kern="1200" cap="none" spc="0" normalizeH="0" baseline="0" noProof="0">
                  <a:ln>
                    <a:noFill/>
                  </a:ln>
                  <a:solidFill>
                    <a:srgbClr val="000000"/>
                  </a:solidFill>
                  <a:effectLst/>
                  <a:uLnTx/>
                  <a:uFillTx/>
                  <a:latin typeface="Segoe UI"/>
                  <a:ea typeface="+mn-ea"/>
                  <a:cs typeface="+mn-cs"/>
                </a:rPr>
                <a:t> protocols from user service code</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       http://localhost:3500/v1.0/state/inventory/orderkey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       http://localhost:3500/v1.0/invoke/myapp/method/neworder</a:t>
              </a:r>
            </a:p>
          </p:txBody>
        </p:sp>
      </p:grpSp>
      <p:grpSp>
        <p:nvGrpSpPr>
          <p:cNvPr id="22" name="Group 21">
            <a:extLst>
              <a:ext uri="{FF2B5EF4-FFF2-40B4-BE49-F238E27FC236}">
                <a16:creationId xmlns:a16="http://schemas.microsoft.com/office/drawing/2014/main" id="{83EDE581-DEC2-4F17-B62E-D4D1E329DDA9}"/>
              </a:ext>
            </a:extLst>
          </p:cNvPr>
          <p:cNvGrpSpPr/>
          <p:nvPr/>
        </p:nvGrpSpPr>
        <p:grpSpPr>
          <a:xfrm>
            <a:off x="584200" y="2017713"/>
            <a:ext cx="7645400" cy="306304"/>
            <a:chOff x="584200" y="1384302"/>
            <a:chExt cx="7645400" cy="306304"/>
          </a:xfrm>
        </p:grpSpPr>
        <p:sp>
          <p:nvSpPr>
            <p:cNvPr id="23" name="Freeform: Shape 22">
              <a:extLst>
                <a:ext uri="{FF2B5EF4-FFF2-40B4-BE49-F238E27FC236}">
                  <a16:creationId xmlns:a16="http://schemas.microsoft.com/office/drawing/2014/main" id="{F056B3DA-E546-4B2B-8B28-377DA33A54DB}"/>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12FA70C1-B983-416A-93F4-F1F810CD7B5D}"/>
                </a:ext>
              </a:extLst>
            </p:cNvPr>
            <p:cNvSpPr/>
            <p:nvPr/>
          </p:nvSpPr>
          <p:spPr>
            <a:xfrm>
              <a:off x="1122363" y="1398588"/>
              <a:ext cx="7107237" cy="246221"/>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Runs as local “side car library” dynamically loaded at runtime for each service</a:t>
              </a:r>
            </a:p>
          </p:txBody>
        </p:sp>
      </p:grpSp>
      <p:sp>
        <p:nvSpPr>
          <p:cNvPr id="96" name="Rectangle 95">
            <a:extLst>
              <a:ext uri="{FF2B5EF4-FFF2-40B4-BE49-F238E27FC236}">
                <a16:creationId xmlns:a16="http://schemas.microsoft.com/office/drawing/2014/main" id="{E5C2FFAA-0500-4708-9EAF-98E20659F3CF}"/>
              </a:ext>
            </a:extLst>
          </p:cNvPr>
          <p:cNvSpPr/>
          <p:nvPr/>
        </p:nvSpPr>
        <p:spPr bwMode="auto">
          <a:xfrm>
            <a:off x="672616" y="4533984"/>
            <a:ext cx="11025188" cy="2103438"/>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46D6B244-8BD6-4FCC-8B8C-DF8236DB5CEC}"/>
              </a:ext>
            </a:extLst>
          </p:cNvPr>
          <p:cNvSpPr/>
          <p:nvPr/>
        </p:nvSpPr>
        <p:spPr bwMode="auto">
          <a:xfrm>
            <a:off x="2615188" y="4948751"/>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98" name="Rectangle 97">
            <a:extLst>
              <a:ext uri="{FF2B5EF4-FFF2-40B4-BE49-F238E27FC236}">
                <a16:creationId xmlns:a16="http://schemas.microsoft.com/office/drawing/2014/main" id="{34C467A5-6839-45DA-904F-3233BD8207E7}"/>
              </a:ext>
            </a:extLst>
          </p:cNvPr>
          <p:cNvSpPr/>
          <p:nvPr/>
        </p:nvSpPr>
        <p:spPr bwMode="auto">
          <a:xfrm>
            <a:off x="3725414" y="4948751"/>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99" name="Rectangle 98">
            <a:extLst>
              <a:ext uri="{FF2B5EF4-FFF2-40B4-BE49-F238E27FC236}">
                <a16:creationId xmlns:a16="http://schemas.microsoft.com/office/drawing/2014/main" id="{7C67CC95-AFD8-4FE9-8F6D-5FFE236A7DD1}"/>
              </a:ext>
            </a:extLst>
          </p:cNvPr>
          <p:cNvSpPr/>
          <p:nvPr/>
        </p:nvSpPr>
        <p:spPr bwMode="auto">
          <a:xfrm>
            <a:off x="4835640" y="4948751"/>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00" name="Rectangle 99">
            <a:extLst>
              <a:ext uri="{FF2B5EF4-FFF2-40B4-BE49-F238E27FC236}">
                <a16:creationId xmlns:a16="http://schemas.microsoft.com/office/drawing/2014/main" id="{FE646FA6-6D6D-4847-B151-6470351FA070}"/>
              </a:ext>
            </a:extLst>
          </p:cNvPr>
          <p:cNvSpPr/>
          <p:nvPr/>
        </p:nvSpPr>
        <p:spPr bwMode="auto">
          <a:xfrm>
            <a:off x="5946102" y="4948751"/>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01" name="Rectangle 100">
            <a:extLst>
              <a:ext uri="{FF2B5EF4-FFF2-40B4-BE49-F238E27FC236}">
                <a16:creationId xmlns:a16="http://schemas.microsoft.com/office/drawing/2014/main" id="{E82A8394-4B22-4892-BF2C-3C4B33CAF485}"/>
              </a:ext>
            </a:extLst>
          </p:cNvPr>
          <p:cNvSpPr/>
          <p:nvPr/>
        </p:nvSpPr>
        <p:spPr bwMode="auto">
          <a:xfrm>
            <a:off x="7057604" y="4948751"/>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04" name="Rectangle 103">
            <a:extLst>
              <a:ext uri="{FF2B5EF4-FFF2-40B4-BE49-F238E27FC236}">
                <a16:creationId xmlns:a16="http://schemas.microsoft.com/office/drawing/2014/main" id="{0E72599B-2081-48C7-855C-9F97D66370F2}"/>
              </a:ext>
            </a:extLst>
          </p:cNvPr>
          <p:cNvSpPr/>
          <p:nvPr/>
        </p:nvSpPr>
        <p:spPr bwMode="auto">
          <a:xfrm>
            <a:off x="8168066" y="4948751"/>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105" name="Rectangle 104">
            <a:extLst>
              <a:ext uri="{FF2B5EF4-FFF2-40B4-BE49-F238E27FC236}">
                <a16:creationId xmlns:a16="http://schemas.microsoft.com/office/drawing/2014/main" id="{58DB9A5D-8B29-4939-8E9E-11E4D305F0D2}"/>
              </a:ext>
            </a:extLst>
          </p:cNvPr>
          <p:cNvSpPr/>
          <p:nvPr/>
        </p:nvSpPr>
        <p:spPr bwMode="auto">
          <a:xfrm>
            <a:off x="9268529" y="4948751"/>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108" name="Graphic 107">
            <a:extLst>
              <a:ext uri="{FF2B5EF4-FFF2-40B4-BE49-F238E27FC236}">
                <a16:creationId xmlns:a16="http://schemas.microsoft.com/office/drawing/2014/main" id="{EAB82445-8548-42DC-9ED5-FF6A8D04D3B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79743" y="5208968"/>
            <a:ext cx="1065348" cy="829670"/>
          </a:xfrm>
          <a:prstGeom prst="rect">
            <a:avLst/>
          </a:prstGeom>
        </p:spPr>
      </p:pic>
      <p:grpSp>
        <p:nvGrpSpPr>
          <p:cNvPr id="109" name="Group 108">
            <a:extLst>
              <a:ext uri="{FF2B5EF4-FFF2-40B4-BE49-F238E27FC236}">
                <a16:creationId xmlns:a16="http://schemas.microsoft.com/office/drawing/2014/main" id="{8BE3E29D-4A14-4139-AC3F-DAD8A05744AE}"/>
              </a:ext>
            </a:extLst>
          </p:cNvPr>
          <p:cNvGrpSpPr/>
          <p:nvPr/>
        </p:nvGrpSpPr>
        <p:grpSpPr>
          <a:xfrm>
            <a:off x="2966762" y="5228733"/>
            <a:ext cx="418791" cy="314215"/>
            <a:chOff x="3018614" y="4968330"/>
            <a:chExt cx="418791" cy="314215"/>
          </a:xfrm>
        </p:grpSpPr>
        <p:sp>
          <p:nvSpPr>
            <p:cNvPr id="110" name="Rectangle 932">
              <a:extLst>
                <a:ext uri="{FF2B5EF4-FFF2-40B4-BE49-F238E27FC236}">
                  <a16:creationId xmlns:a16="http://schemas.microsoft.com/office/drawing/2014/main" id="{0C0C0180-08B6-4524-9D51-2A99D79184D3}"/>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933">
              <a:extLst>
                <a:ext uri="{FF2B5EF4-FFF2-40B4-BE49-F238E27FC236}">
                  <a16:creationId xmlns:a16="http://schemas.microsoft.com/office/drawing/2014/main" id="{17D75889-A1A1-4E12-909D-80B7B515DEC0}"/>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934">
              <a:extLst>
                <a:ext uri="{FF2B5EF4-FFF2-40B4-BE49-F238E27FC236}">
                  <a16:creationId xmlns:a16="http://schemas.microsoft.com/office/drawing/2014/main" id="{A278325F-463A-4E8F-8021-2AA864D772F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936">
              <a:extLst>
                <a:ext uri="{FF2B5EF4-FFF2-40B4-BE49-F238E27FC236}">
                  <a16:creationId xmlns:a16="http://schemas.microsoft.com/office/drawing/2014/main" id="{E6C51EE2-F3FB-4048-B8DA-B6975999BEB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937">
              <a:extLst>
                <a:ext uri="{FF2B5EF4-FFF2-40B4-BE49-F238E27FC236}">
                  <a16:creationId xmlns:a16="http://schemas.microsoft.com/office/drawing/2014/main" id="{2C4D7434-0AE6-4EDB-A776-F88CEA6D897C}"/>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Oval 938">
              <a:extLst>
                <a:ext uri="{FF2B5EF4-FFF2-40B4-BE49-F238E27FC236}">
                  <a16:creationId xmlns:a16="http://schemas.microsoft.com/office/drawing/2014/main" id="{5E448DD6-80DF-4CED-9143-4F4045D31002}"/>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939">
              <a:extLst>
                <a:ext uri="{FF2B5EF4-FFF2-40B4-BE49-F238E27FC236}">
                  <a16:creationId xmlns:a16="http://schemas.microsoft.com/office/drawing/2014/main" id="{E64411B7-E6D6-48A0-890F-537F31EA31BC}"/>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7" name="Oval 940">
              <a:extLst>
                <a:ext uri="{FF2B5EF4-FFF2-40B4-BE49-F238E27FC236}">
                  <a16:creationId xmlns:a16="http://schemas.microsoft.com/office/drawing/2014/main" id="{29F9AB6B-3611-40B7-B733-91F992557B7F}"/>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8" name="Oval 941">
              <a:extLst>
                <a:ext uri="{FF2B5EF4-FFF2-40B4-BE49-F238E27FC236}">
                  <a16:creationId xmlns:a16="http://schemas.microsoft.com/office/drawing/2014/main" id="{6C8A2D1F-99A9-4411-8547-BBA62D4BBFEB}"/>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Oval 942">
              <a:extLst>
                <a:ext uri="{FF2B5EF4-FFF2-40B4-BE49-F238E27FC236}">
                  <a16:creationId xmlns:a16="http://schemas.microsoft.com/office/drawing/2014/main" id="{1057A2EC-9F5F-4790-A551-A86F1E7FD414}"/>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0" name="Rectangle 943">
              <a:extLst>
                <a:ext uri="{FF2B5EF4-FFF2-40B4-BE49-F238E27FC236}">
                  <a16:creationId xmlns:a16="http://schemas.microsoft.com/office/drawing/2014/main" id="{CCDCC93D-D19B-44D0-AA68-19C5D9CA8C18}"/>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944" descr="component solutions">
              <a:extLst>
                <a:ext uri="{FF2B5EF4-FFF2-40B4-BE49-F238E27FC236}">
                  <a16:creationId xmlns:a16="http://schemas.microsoft.com/office/drawing/2014/main" id="{DE919DC2-03CC-4E0A-A639-D2E7ECDA98B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945">
              <a:extLst>
                <a:ext uri="{FF2B5EF4-FFF2-40B4-BE49-F238E27FC236}">
                  <a16:creationId xmlns:a16="http://schemas.microsoft.com/office/drawing/2014/main" id="{E6959533-5C1A-4E2D-A9DC-42553DAE26A7}"/>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946">
              <a:extLst>
                <a:ext uri="{FF2B5EF4-FFF2-40B4-BE49-F238E27FC236}">
                  <a16:creationId xmlns:a16="http://schemas.microsoft.com/office/drawing/2014/main" id="{152F53FB-4A95-4B96-A47B-525F6EDA3331}"/>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947">
              <a:extLst>
                <a:ext uri="{FF2B5EF4-FFF2-40B4-BE49-F238E27FC236}">
                  <a16:creationId xmlns:a16="http://schemas.microsoft.com/office/drawing/2014/main" id="{93D0E0F4-F881-4F1B-94D2-2BCA2CF9AB0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BF298773-3FC3-4DB0-882A-57561C36D3EE}"/>
              </a:ext>
            </a:extLst>
          </p:cNvPr>
          <p:cNvGrpSpPr/>
          <p:nvPr/>
        </p:nvGrpSpPr>
        <p:grpSpPr>
          <a:xfrm>
            <a:off x="4198680" y="5230996"/>
            <a:ext cx="233132" cy="309689"/>
            <a:chOff x="4385537" y="4970593"/>
            <a:chExt cx="233132" cy="309689"/>
          </a:xfrm>
        </p:grpSpPr>
        <p:sp>
          <p:nvSpPr>
            <p:cNvPr id="126" name="Freeform: Shape 125">
              <a:extLst>
                <a:ext uri="{FF2B5EF4-FFF2-40B4-BE49-F238E27FC236}">
                  <a16:creationId xmlns:a16="http://schemas.microsoft.com/office/drawing/2014/main" id="{4F4A04DA-4CA9-4A07-A951-6B1F7B735357}"/>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BD671F54-3ED7-4FD0-B3B8-272F28F63450}"/>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445DF31F-0B71-470E-957A-0EB4ADA84350}"/>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9" name="Group 128">
            <a:extLst>
              <a:ext uri="{FF2B5EF4-FFF2-40B4-BE49-F238E27FC236}">
                <a16:creationId xmlns:a16="http://schemas.microsoft.com/office/drawing/2014/main" id="{0E98C103-D37D-465E-87C9-ACA17B055845}"/>
              </a:ext>
            </a:extLst>
          </p:cNvPr>
          <p:cNvGrpSpPr/>
          <p:nvPr/>
        </p:nvGrpSpPr>
        <p:grpSpPr>
          <a:xfrm>
            <a:off x="5198004" y="5276017"/>
            <a:ext cx="494558" cy="219646"/>
            <a:chOff x="5522126" y="5015614"/>
            <a:chExt cx="494558" cy="219646"/>
          </a:xfrm>
        </p:grpSpPr>
        <p:sp>
          <p:nvSpPr>
            <p:cNvPr id="130" name="AutoShape 131">
              <a:extLst>
                <a:ext uri="{FF2B5EF4-FFF2-40B4-BE49-F238E27FC236}">
                  <a16:creationId xmlns:a16="http://schemas.microsoft.com/office/drawing/2014/main" id="{80432D6B-A5A0-42B1-BE29-D2935B2F6480}"/>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Rectangle 133">
              <a:extLst>
                <a:ext uri="{FF2B5EF4-FFF2-40B4-BE49-F238E27FC236}">
                  <a16:creationId xmlns:a16="http://schemas.microsoft.com/office/drawing/2014/main" id="{6606A63C-ADD7-4E02-AB50-9C57B6CABE46}"/>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4">
              <a:extLst>
                <a:ext uri="{FF2B5EF4-FFF2-40B4-BE49-F238E27FC236}">
                  <a16:creationId xmlns:a16="http://schemas.microsoft.com/office/drawing/2014/main" id="{B3363212-6CC8-46CE-AD3E-539681459498}"/>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3" name="Rectangle 135">
              <a:extLst>
                <a:ext uri="{FF2B5EF4-FFF2-40B4-BE49-F238E27FC236}">
                  <a16:creationId xmlns:a16="http://schemas.microsoft.com/office/drawing/2014/main" id="{CB1C3E4E-EEB1-478C-9DF7-FA6B9A8617AA}"/>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 name="Rectangle 136">
              <a:extLst>
                <a:ext uri="{FF2B5EF4-FFF2-40B4-BE49-F238E27FC236}">
                  <a16:creationId xmlns:a16="http://schemas.microsoft.com/office/drawing/2014/main" id="{54FB02D8-461E-426A-A8BB-D79117F4692A}"/>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137">
              <a:extLst>
                <a:ext uri="{FF2B5EF4-FFF2-40B4-BE49-F238E27FC236}">
                  <a16:creationId xmlns:a16="http://schemas.microsoft.com/office/drawing/2014/main" id="{7BDB7E84-5F3E-49E4-83F8-0C9DDC66BCB8}"/>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138">
              <a:extLst>
                <a:ext uri="{FF2B5EF4-FFF2-40B4-BE49-F238E27FC236}">
                  <a16:creationId xmlns:a16="http://schemas.microsoft.com/office/drawing/2014/main" id="{39B21BA4-94FB-44F3-89AC-B98075D2E65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7" name="Graphic 12">
            <a:extLst>
              <a:ext uri="{FF2B5EF4-FFF2-40B4-BE49-F238E27FC236}">
                <a16:creationId xmlns:a16="http://schemas.microsoft.com/office/drawing/2014/main" id="{81A1CBBE-D259-41A5-89DC-8ADB8F4C3293}"/>
              </a:ext>
            </a:extLst>
          </p:cNvPr>
          <p:cNvGrpSpPr/>
          <p:nvPr/>
        </p:nvGrpSpPr>
        <p:grpSpPr>
          <a:xfrm>
            <a:off x="6279593" y="5253736"/>
            <a:ext cx="413866" cy="264208"/>
            <a:chOff x="6668136" y="1819109"/>
            <a:chExt cx="605942" cy="386828"/>
          </a:xfrm>
        </p:grpSpPr>
        <p:sp>
          <p:nvSpPr>
            <p:cNvPr id="138" name="Freeform: Shape 137">
              <a:extLst>
                <a:ext uri="{FF2B5EF4-FFF2-40B4-BE49-F238E27FC236}">
                  <a16:creationId xmlns:a16="http://schemas.microsoft.com/office/drawing/2014/main" id="{CCDCD610-B084-4102-B35F-ABEA1298582D}"/>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911C3170-6095-4DA5-9378-EB62A93DC72B}"/>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0" name="Group 139">
            <a:extLst>
              <a:ext uri="{FF2B5EF4-FFF2-40B4-BE49-F238E27FC236}">
                <a16:creationId xmlns:a16="http://schemas.microsoft.com/office/drawing/2014/main" id="{382822AC-E5F0-49A9-A7AE-9A9D2FD6F61D}"/>
              </a:ext>
            </a:extLst>
          </p:cNvPr>
          <p:cNvGrpSpPr/>
          <p:nvPr/>
        </p:nvGrpSpPr>
        <p:grpSpPr>
          <a:xfrm>
            <a:off x="7417611" y="5204528"/>
            <a:ext cx="395430" cy="362625"/>
            <a:chOff x="8058210" y="4944318"/>
            <a:chExt cx="395430" cy="362625"/>
          </a:xfrm>
        </p:grpSpPr>
        <p:sp>
          <p:nvSpPr>
            <p:cNvPr id="141" name="Freeform: Shape 140">
              <a:extLst>
                <a:ext uri="{FF2B5EF4-FFF2-40B4-BE49-F238E27FC236}">
                  <a16:creationId xmlns:a16="http://schemas.microsoft.com/office/drawing/2014/main" id="{E4DF3075-0E48-4DCF-9327-00DE805B7ADE}"/>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0BB3248-D0B5-4AD0-A609-F5ACC3D5F2A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BD43CC8F-B76B-41D7-B589-686E4FB298B9}"/>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36D07F71-9087-404F-AD92-4B05CA552122}"/>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50E2BF16-E18C-4E5E-91C0-C4CD50F43B6E}"/>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1E90991-A6BA-46AB-BE3D-7D99E2A9D1F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D52C098-007D-46FD-AFCB-383C3FA627C0}"/>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DD43D4FC-2B12-4A5E-AF33-7452638757CD}"/>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58A696D-EE9D-4C20-B439-75FDB1B9A207}"/>
              </a:ext>
            </a:extLst>
          </p:cNvPr>
          <p:cNvGrpSpPr/>
          <p:nvPr/>
        </p:nvGrpSpPr>
        <p:grpSpPr>
          <a:xfrm>
            <a:off x="8537194" y="5232465"/>
            <a:ext cx="363103" cy="306751"/>
            <a:chOff x="9332611" y="4972062"/>
            <a:chExt cx="363103" cy="306751"/>
          </a:xfrm>
        </p:grpSpPr>
        <p:sp>
          <p:nvSpPr>
            <p:cNvPr id="150" name="Freeform 855">
              <a:extLst>
                <a:ext uri="{FF2B5EF4-FFF2-40B4-BE49-F238E27FC236}">
                  <a16:creationId xmlns:a16="http://schemas.microsoft.com/office/drawing/2014/main" id="{C11FC39D-7B51-4BFA-9477-EE905FACA48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Oval 757">
              <a:extLst>
                <a:ext uri="{FF2B5EF4-FFF2-40B4-BE49-F238E27FC236}">
                  <a16:creationId xmlns:a16="http://schemas.microsoft.com/office/drawing/2014/main" id="{251A3901-E690-4D3C-8CC1-10F0B77559B9}"/>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855">
              <a:extLst>
                <a:ext uri="{FF2B5EF4-FFF2-40B4-BE49-F238E27FC236}">
                  <a16:creationId xmlns:a16="http://schemas.microsoft.com/office/drawing/2014/main" id="{0A6D5A11-C1A6-4C99-BEE7-3371519A26DD}"/>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757">
              <a:extLst>
                <a:ext uri="{FF2B5EF4-FFF2-40B4-BE49-F238E27FC236}">
                  <a16:creationId xmlns:a16="http://schemas.microsoft.com/office/drawing/2014/main" id="{14D616E8-1C6C-4D77-9406-E9659FAD4976}"/>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855">
              <a:extLst>
                <a:ext uri="{FF2B5EF4-FFF2-40B4-BE49-F238E27FC236}">
                  <a16:creationId xmlns:a16="http://schemas.microsoft.com/office/drawing/2014/main" id="{480BEC6B-8E9A-4013-86F4-7CC203184F96}"/>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757">
              <a:extLst>
                <a:ext uri="{FF2B5EF4-FFF2-40B4-BE49-F238E27FC236}">
                  <a16:creationId xmlns:a16="http://schemas.microsoft.com/office/drawing/2014/main" id="{4B363F5D-5499-4C3E-8155-67EEF214210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Oval 757">
              <a:extLst>
                <a:ext uri="{FF2B5EF4-FFF2-40B4-BE49-F238E27FC236}">
                  <a16:creationId xmlns:a16="http://schemas.microsoft.com/office/drawing/2014/main" id="{ADECD826-4B3A-4ED1-8740-8FBCA5F77114}"/>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2A2EE95D-212C-40EF-8AEF-CE9D104C05EA}"/>
              </a:ext>
            </a:extLst>
          </p:cNvPr>
          <p:cNvGrpSpPr/>
          <p:nvPr/>
        </p:nvGrpSpPr>
        <p:grpSpPr>
          <a:xfrm>
            <a:off x="4302662" y="4002017"/>
            <a:ext cx="3765096" cy="713904"/>
            <a:chOff x="4201547" y="3743325"/>
            <a:chExt cx="3765096" cy="713904"/>
          </a:xfrm>
        </p:grpSpPr>
        <p:grpSp>
          <p:nvGrpSpPr>
            <p:cNvPr id="158" name="Group 157">
              <a:extLst>
                <a:ext uri="{FF2B5EF4-FFF2-40B4-BE49-F238E27FC236}">
                  <a16:creationId xmlns:a16="http://schemas.microsoft.com/office/drawing/2014/main" id="{65BD3D73-604D-43D3-881D-D1DC9F318712}"/>
                </a:ext>
              </a:extLst>
            </p:cNvPr>
            <p:cNvGrpSpPr/>
            <p:nvPr/>
          </p:nvGrpSpPr>
          <p:grpSpPr>
            <a:xfrm>
              <a:off x="4201547" y="4079063"/>
              <a:ext cx="3765096" cy="378166"/>
              <a:chOff x="5123845" y="4079063"/>
              <a:chExt cx="3765096" cy="378166"/>
            </a:xfrm>
          </p:grpSpPr>
          <p:sp>
            <p:nvSpPr>
              <p:cNvPr id="162" name="Rounded Rectangle 5">
                <a:extLst>
                  <a:ext uri="{FF2B5EF4-FFF2-40B4-BE49-F238E27FC236}">
                    <a16:creationId xmlns:a16="http://schemas.microsoft.com/office/drawing/2014/main" id="{6C55A1CA-FAA8-4A65-9662-D03E77C699DD}"/>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63" name="Rounded Rectangle 5">
                <a:extLst>
                  <a:ext uri="{FF2B5EF4-FFF2-40B4-BE49-F238E27FC236}">
                    <a16:creationId xmlns:a16="http://schemas.microsoft.com/office/drawing/2014/main" id="{7FDF6CF5-D56C-427C-935B-AB8514DC951C}"/>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59" name="Group 158">
              <a:extLst>
                <a:ext uri="{FF2B5EF4-FFF2-40B4-BE49-F238E27FC236}">
                  <a16:creationId xmlns:a16="http://schemas.microsoft.com/office/drawing/2014/main" id="{A721A271-DC70-47FC-BCDE-3E6B54D22B1A}"/>
                </a:ext>
              </a:extLst>
            </p:cNvPr>
            <p:cNvGrpSpPr/>
            <p:nvPr/>
          </p:nvGrpSpPr>
          <p:grpSpPr>
            <a:xfrm>
              <a:off x="5008563" y="3743325"/>
              <a:ext cx="2141537" cy="336549"/>
              <a:chOff x="5008563" y="3743325"/>
              <a:chExt cx="2141537" cy="336549"/>
            </a:xfrm>
          </p:grpSpPr>
          <p:sp>
            <p:nvSpPr>
              <p:cNvPr id="160" name="Rectangle 2">
                <a:extLst>
                  <a:ext uri="{FF2B5EF4-FFF2-40B4-BE49-F238E27FC236}">
                    <a16:creationId xmlns:a16="http://schemas.microsoft.com/office/drawing/2014/main" id="{745B1DFF-8C1D-413E-83C6-E1C11B7FEBE0}"/>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AAE9B188-9BBA-458C-85BB-E8C1689F0A8F}"/>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78" name="Rectangle 177">
            <a:extLst>
              <a:ext uri="{FF2B5EF4-FFF2-40B4-BE49-F238E27FC236}">
                <a16:creationId xmlns:a16="http://schemas.microsoft.com/office/drawing/2014/main" id="{BBC1F640-C58B-462D-8D31-5FD939FFD8E3}"/>
              </a:ext>
            </a:extLst>
          </p:cNvPr>
          <p:cNvSpPr/>
          <p:nvPr/>
        </p:nvSpPr>
        <p:spPr bwMode="auto">
          <a:xfrm>
            <a:off x="10378991" y="4948751"/>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179" name="Group 178">
            <a:extLst>
              <a:ext uri="{FF2B5EF4-FFF2-40B4-BE49-F238E27FC236}">
                <a16:creationId xmlns:a16="http://schemas.microsoft.com/office/drawing/2014/main" id="{EED55488-176F-4943-A2A2-C0ED85A45960}"/>
              </a:ext>
            </a:extLst>
          </p:cNvPr>
          <p:cNvGrpSpPr/>
          <p:nvPr/>
        </p:nvGrpSpPr>
        <p:grpSpPr>
          <a:xfrm>
            <a:off x="10801970" y="5252640"/>
            <a:ext cx="269485" cy="266401"/>
            <a:chOff x="10615894" y="4992237"/>
            <a:chExt cx="269485" cy="266401"/>
          </a:xfrm>
        </p:grpSpPr>
        <p:sp>
          <p:nvSpPr>
            <p:cNvPr id="180" name="Freeform: Shape 179">
              <a:extLst>
                <a:ext uri="{FF2B5EF4-FFF2-40B4-BE49-F238E27FC236}">
                  <a16:creationId xmlns:a16="http://schemas.microsoft.com/office/drawing/2014/main" id="{C13B0B59-BFF7-442A-A2CC-CD3CCA160066}"/>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499DAC90-3119-4362-AD09-88F42DCBDA5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10A29DFA-265C-426C-8A5C-BCCC997195D0}"/>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FB9DD0F7-5809-443E-A9B3-1C67CEFE535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28CA06BD-D659-4348-B381-7B34BD48CD6D}"/>
              </a:ext>
            </a:extLst>
          </p:cNvPr>
          <p:cNvGrpSpPr/>
          <p:nvPr/>
        </p:nvGrpSpPr>
        <p:grpSpPr>
          <a:xfrm>
            <a:off x="9669812" y="5183473"/>
            <a:ext cx="322878" cy="404734"/>
            <a:chOff x="10293485" y="2197616"/>
            <a:chExt cx="443363" cy="555766"/>
          </a:xfrm>
        </p:grpSpPr>
        <p:sp>
          <p:nvSpPr>
            <p:cNvPr id="185" name="Freeform 128">
              <a:extLst>
                <a:ext uri="{FF2B5EF4-FFF2-40B4-BE49-F238E27FC236}">
                  <a16:creationId xmlns:a16="http://schemas.microsoft.com/office/drawing/2014/main" id="{E5E013F5-F78E-40B5-871D-ACC80CCF0465}"/>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6" name="signup issues" descr="signup issues, key">
              <a:extLst>
                <a:ext uri="{FF2B5EF4-FFF2-40B4-BE49-F238E27FC236}">
                  <a16:creationId xmlns:a16="http://schemas.microsoft.com/office/drawing/2014/main" id="{94DE72B1-F4B7-4647-8A90-0A36AECEB0A8}"/>
                </a:ext>
              </a:extLst>
            </p:cNvPr>
            <p:cNvGrpSpPr/>
            <p:nvPr/>
          </p:nvGrpSpPr>
          <p:grpSpPr>
            <a:xfrm rot="18878040">
              <a:off x="10363384" y="2340879"/>
              <a:ext cx="311736" cy="311677"/>
              <a:chOff x="5411441" y="4807980"/>
              <a:chExt cx="440767" cy="440681"/>
            </a:xfrm>
            <a:solidFill>
              <a:srgbClr val="121D2F"/>
            </a:solidFill>
          </p:grpSpPr>
          <p:sp>
            <p:nvSpPr>
              <p:cNvPr id="187" name="Freeform: Shape 186">
                <a:extLst>
                  <a:ext uri="{FF2B5EF4-FFF2-40B4-BE49-F238E27FC236}">
                    <a16:creationId xmlns:a16="http://schemas.microsoft.com/office/drawing/2014/main" id="{CED08023-A418-4298-82CF-93E73B74EF2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A990E7F3-FCC3-4AAA-8AF9-24CE044AAEF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0064FBA2-FF77-4FBE-B305-DB2A65C43480}"/>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endParaRPr lang="en-US"/>
              </a:p>
            </p:txBody>
          </p:sp>
        </p:grpSp>
      </p:grpSp>
      <p:grpSp>
        <p:nvGrpSpPr>
          <p:cNvPr id="3" name="Group 2">
            <a:extLst>
              <a:ext uri="{FF2B5EF4-FFF2-40B4-BE49-F238E27FC236}">
                <a16:creationId xmlns:a16="http://schemas.microsoft.com/office/drawing/2014/main" id="{48A07E0B-EEF3-4E48-AF06-97F78F15CFFA}"/>
              </a:ext>
            </a:extLst>
          </p:cNvPr>
          <p:cNvGrpSpPr/>
          <p:nvPr/>
        </p:nvGrpSpPr>
        <p:grpSpPr>
          <a:xfrm>
            <a:off x="672616" y="2616130"/>
            <a:ext cx="11027664" cy="1444625"/>
            <a:chOff x="672616" y="2616130"/>
            <a:chExt cx="11027664" cy="1444625"/>
          </a:xfrm>
        </p:grpSpPr>
        <p:grpSp>
          <p:nvGrpSpPr>
            <p:cNvPr id="164" name="Group 163">
              <a:extLst>
                <a:ext uri="{FF2B5EF4-FFF2-40B4-BE49-F238E27FC236}">
                  <a16:creationId xmlns:a16="http://schemas.microsoft.com/office/drawing/2014/main" id="{F3E04BE3-E2FA-498B-A57C-878D24FE9D61}"/>
                </a:ext>
              </a:extLst>
            </p:cNvPr>
            <p:cNvGrpSpPr/>
            <p:nvPr/>
          </p:nvGrpSpPr>
          <p:grpSpPr>
            <a:xfrm>
              <a:off x="672616" y="2616130"/>
              <a:ext cx="11027664" cy="1444625"/>
              <a:chOff x="571501" y="1504949"/>
              <a:chExt cx="11027664" cy="1444625"/>
            </a:xfrm>
          </p:grpSpPr>
          <p:sp>
            <p:nvSpPr>
              <p:cNvPr id="165" name="Rounded Rectangle 5">
                <a:extLst>
                  <a:ext uri="{FF2B5EF4-FFF2-40B4-BE49-F238E27FC236}">
                    <a16:creationId xmlns:a16="http://schemas.microsoft.com/office/drawing/2014/main" id="{BD8A4A6E-1F02-4A5C-899D-CB2AE800F63F}"/>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166" name="Group 165">
                <a:extLst>
                  <a:ext uri="{FF2B5EF4-FFF2-40B4-BE49-F238E27FC236}">
                    <a16:creationId xmlns:a16="http://schemas.microsoft.com/office/drawing/2014/main" id="{AE00DC1F-612B-4826-8C6B-1296B0632596}"/>
                  </a:ext>
                </a:extLst>
              </p:cNvPr>
              <p:cNvGrpSpPr/>
              <p:nvPr/>
            </p:nvGrpSpPr>
            <p:grpSpPr>
              <a:xfrm>
                <a:off x="1993073" y="2381458"/>
                <a:ext cx="7299468" cy="376526"/>
                <a:chOff x="2002598" y="2241758"/>
                <a:chExt cx="7299468" cy="376526"/>
              </a:xfrm>
            </p:grpSpPr>
            <p:pic>
              <p:nvPicPr>
                <p:cNvPr id="171" name="Picture 4">
                  <a:extLst>
                    <a:ext uri="{FF2B5EF4-FFF2-40B4-BE49-F238E27FC236}">
                      <a16:creationId xmlns:a16="http://schemas.microsoft.com/office/drawing/2014/main" id="{C96889A7-8798-4312-954E-A00CC8C67B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72" name="Graphic 171">
                  <a:extLst>
                    <a:ext uri="{FF2B5EF4-FFF2-40B4-BE49-F238E27FC236}">
                      <a16:creationId xmlns:a16="http://schemas.microsoft.com/office/drawing/2014/main" id="{D7DAB4D9-65A8-41F0-B48D-FD84586DCF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2314" y="2341799"/>
                  <a:ext cx="513316" cy="221555"/>
                </a:xfrm>
                <a:prstGeom prst="rect">
                  <a:avLst/>
                </a:prstGeom>
              </p:spPr>
            </p:pic>
            <p:pic>
              <p:nvPicPr>
                <p:cNvPr id="173" name="Picture 2">
                  <a:extLst>
                    <a:ext uri="{FF2B5EF4-FFF2-40B4-BE49-F238E27FC236}">
                      <a16:creationId xmlns:a16="http://schemas.microsoft.com/office/drawing/2014/main" id="{885437F9-3475-471E-AE64-433283B66E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173" descr="A picture containing clipart&#10;&#10;Description automatically generated">
                  <a:extLst>
                    <a:ext uri="{FF2B5EF4-FFF2-40B4-BE49-F238E27FC236}">
                      <a16:creationId xmlns:a16="http://schemas.microsoft.com/office/drawing/2014/main" id="{2FFF044F-ED8C-4A45-9492-319C3791D8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175" name="Picture 174" descr="A picture containing clipart&#10;&#10;Description automatically generated">
                  <a:extLst>
                    <a:ext uri="{FF2B5EF4-FFF2-40B4-BE49-F238E27FC236}">
                      <a16:creationId xmlns:a16="http://schemas.microsoft.com/office/drawing/2014/main" id="{87A65C13-264A-4C9E-B02B-684D314AC6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177" name="Rectangle 176">
                  <a:extLst>
                    <a:ext uri="{FF2B5EF4-FFF2-40B4-BE49-F238E27FC236}">
                      <a16:creationId xmlns:a16="http://schemas.microsoft.com/office/drawing/2014/main" id="{EE864C19-8A2A-42F0-9C54-DFF8DA715323}"/>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167" name="Group 166">
                <a:extLst>
                  <a:ext uri="{FF2B5EF4-FFF2-40B4-BE49-F238E27FC236}">
                    <a16:creationId xmlns:a16="http://schemas.microsoft.com/office/drawing/2014/main" id="{AFD57806-5A32-4E7D-B69A-5EE66F215EF5}"/>
                  </a:ext>
                </a:extLst>
              </p:cNvPr>
              <p:cNvGrpSpPr/>
              <p:nvPr/>
            </p:nvGrpSpPr>
            <p:grpSpPr>
              <a:xfrm>
                <a:off x="1059657" y="2105674"/>
                <a:ext cx="10048875" cy="184666"/>
                <a:chOff x="1181100" y="2026588"/>
                <a:chExt cx="10048875" cy="184666"/>
              </a:xfrm>
            </p:grpSpPr>
            <p:sp>
              <p:nvSpPr>
                <p:cNvPr id="168" name="TextBox 167">
                  <a:extLst>
                    <a:ext uri="{FF2B5EF4-FFF2-40B4-BE49-F238E27FC236}">
                      <a16:creationId xmlns:a16="http://schemas.microsoft.com/office/drawing/2014/main" id="{C65EACEE-DCF9-4DF3-8086-AE062FEE638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169" name="Straight Connector 168">
                  <a:extLst>
                    <a:ext uri="{FF2B5EF4-FFF2-40B4-BE49-F238E27FC236}">
                      <a16:creationId xmlns:a16="http://schemas.microsoft.com/office/drawing/2014/main" id="{AACC05A3-37B3-4DA3-8D9C-92E05BD98250}"/>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C9D792C-0052-4012-AE0D-3AB35AF85650}"/>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90" name="app development" descr="application development">
              <a:extLst>
                <a:ext uri="{FF2B5EF4-FFF2-40B4-BE49-F238E27FC236}">
                  <a16:creationId xmlns:a16="http://schemas.microsoft.com/office/drawing/2014/main" id="{694CAA0F-0A50-48F8-830A-8477CC2F78F7}"/>
                </a:ext>
              </a:extLst>
            </p:cNvPr>
            <p:cNvGrpSpPr/>
            <p:nvPr/>
          </p:nvGrpSpPr>
          <p:grpSpPr>
            <a:xfrm>
              <a:off x="4863994" y="2763735"/>
              <a:ext cx="435080" cy="262354"/>
              <a:chOff x="1619314" y="4920550"/>
              <a:chExt cx="500421" cy="301755"/>
            </a:xfrm>
          </p:grpSpPr>
          <p:sp>
            <p:nvSpPr>
              <p:cNvPr id="191" name="Freeform: Shape 190">
                <a:extLst>
                  <a:ext uri="{FF2B5EF4-FFF2-40B4-BE49-F238E27FC236}">
                    <a16:creationId xmlns:a16="http://schemas.microsoft.com/office/drawing/2014/main" id="{71CE9C4B-E829-4392-8ED0-4DC64BB40A8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B86093A7-7719-4FC5-9354-B798366D3D7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AA13B01B-E166-465D-A479-CA0964659583}"/>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88620F0F-6C6D-4B35-86FB-48A4CB41A9FC}"/>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26" name="Picture 2" descr="Image result for c++ logo">
              <a:extLst>
                <a:ext uri="{FF2B5EF4-FFF2-40B4-BE49-F238E27FC236}">
                  <a16:creationId xmlns:a16="http://schemas.microsoft.com/office/drawing/2014/main" id="{C31FAAD5-5DE3-4295-AA60-B8E8006A21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19883" y="3485389"/>
              <a:ext cx="392856" cy="4316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4703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B97034-D640-4FAB-B1EA-6878C1C5AB77}"/>
              </a:ext>
            </a:extLst>
          </p:cNvPr>
          <p:cNvSpPr/>
          <p:nvPr/>
        </p:nvSpPr>
        <p:spPr bwMode="auto">
          <a:xfrm>
            <a:off x="5405233" y="5110957"/>
            <a:ext cx="5044158"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4" name="Rectangle 3">
            <a:extLst>
              <a:ext uri="{FF2B5EF4-FFF2-40B4-BE49-F238E27FC236}">
                <a16:creationId xmlns:a16="http://schemas.microsoft.com/office/drawing/2014/main" id="{83E15EB4-749F-4A43-BE66-E974A67966F3}"/>
              </a:ext>
            </a:extLst>
          </p:cNvPr>
          <p:cNvSpPr/>
          <p:nvPr/>
        </p:nvSpPr>
        <p:spPr bwMode="auto">
          <a:xfrm>
            <a:off x="5405233" y="6044184"/>
            <a:ext cx="5044158"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p:txBody>
      </p:sp>
      <p:sp>
        <p:nvSpPr>
          <p:cNvPr id="5" name="Rectangle 4">
            <a:extLst>
              <a:ext uri="{FF2B5EF4-FFF2-40B4-BE49-F238E27FC236}">
                <a16:creationId xmlns:a16="http://schemas.microsoft.com/office/drawing/2014/main" id="{8E1984B2-FBB5-4ED3-94F3-26D42FBA1336}"/>
              </a:ext>
            </a:extLst>
          </p:cNvPr>
          <p:cNvSpPr/>
          <p:nvPr/>
        </p:nvSpPr>
        <p:spPr bwMode="auto">
          <a:xfrm>
            <a:off x="5405233" y="1163461"/>
            <a:ext cx="5047266" cy="81755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bindings</a:t>
            </a:r>
          </a:p>
        </p:txBody>
      </p:sp>
      <p:pic>
        <p:nvPicPr>
          <p:cNvPr id="6" name="Picture 5">
            <a:extLst>
              <a:ext uri="{FF2B5EF4-FFF2-40B4-BE49-F238E27FC236}">
                <a16:creationId xmlns:a16="http://schemas.microsoft.com/office/drawing/2014/main" id="{77FD437C-195D-4E6B-8F21-9C12848BFF48}"/>
              </a:ext>
            </a:extLst>
          </p:cNvPr>
          <p:cNvPicPr>
            <a:picLocks noChangeAspect="1"/>
          </p:cNvPicPr>
          <p:nvPr/>
        </p:nvPicPr>
        <p:blipFill>
          <a:blip r:embed="rId2"/>
          <a:stretch>
            <a:fillRect/>
          </a:stretch>
        </p:blipFill>
        <p:spPr>
          <a:xfrm>
            <a:off x="9148059" y="6245010"/>
            <a:ext cx="486480" cy="412165"/>
          </a:xfrm>
          <a:prstGeom prst="rect">
            <a:avLst/>
          </a:prstGeom>
        </p:spPr>
      </p:pic>
      <p:pic>
        <p:nvPicPr>
          <p:cNvPr id="7" name="Picture 6">
            <a:extLst>
              <a:ext uri="{FF2B5EF4-FFF2-40B4-BE49-F238E27FC236}">
                <a16:creationId xmlns:a16="http://schemas.microsoft.com/office/drawing/2014/main" id="{BA4FE5B3-170F-4B74-B386-94B37B25D7A9}"/>
              </a:ext>
            </a:extLst>
          </p:cNvPr>
          <p:cNvPicPr>
            <a:picLocks noChangeAspect="1"/>
          </p:cNvPicPr>
          <p:nvPr/>
        </p:nvPicPr>
        <p:blipFill>
          <a:blip r:embed="rId2"/>
          <a:stretch>
            <a:fillRect/>
          </a:stretch>
        </p:blipFill>
        <p:spPr>
          <a:xfrm>
            <a:off x="8498155" y="5309003"/>
            <a:ext cx="486480" cy="412165"/>
          </a:xfrm>
          <a:prstGeom prst="rect">
            <a:avLst/>
          </a:prstGeom>
        </p:spPr>
      </p:pic>
      <p:pic>
        <p:nvPicPr>
          <p:cNvPr id="8" name="Picture 7">
            <a:extLst>
              <a:ext uri="{FF2B5EF4-FFF2-40B4-BE49-F238E27FC236}">
                <a16:creationId xmlns:a16="http://schemas.microsoft.com/office/drawing/2014/main" id="{382AE4C4-B8EF-458B-B27F-00152EC17745}"/>
              </a:ext>
            </a:extLst>
          </p:cNvPr>
          <p:cNvPicPr>
            <a:picLocks noChangeAspect="1"/>
          </p:cNvPicPr>
          <p:nvPr/>
        </p:nvPicPr>
        <p:blipFill>
          <a:blip r:embed="rId3"/>
          <a:stretch>
            <a:fillRect/>
          </a:stretch>
        </p:blipFill>
        <p:spPr>
          <a:xfrm>
            <a:off x="7212128" y="5304997"/>
            <a:ext cx="367514" cy="332433"/>
          </a:xfrm>
          <a:prstGeom prst="rect">
            <a:avLst/>
          </a:prstGeom>
        </p:spPr>
      </p:pic>
      <p:sp>
        <p:nvSpPr>
          <p:cNvPr id="9" name="Rectangle 8">
            <a:extLst>
              <a:ext uri="{FF2B5EF4-FFF2-40B4-BE49-F238E27FC236}">
                <a16:creationId xmlns:a16="http://schemas.microsoft.com/office/drawing/2014/main" id="{A3E4DB44-92F0-4572-956F-75A48E0DA962}"/>
              </a:ext>
            </a:extLst>
          </p:cNvPr>
          <p:cNvSpPr/>
          <p:nvPr/>
        </p:nvSpPr>
        <p:spPr>
          <a:xfrm>
            <a:off x="4541044" y="1714551"/>
            <a:ext cx="739857" cy="30469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Scanning for events</a:t>
            </a: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834572" y="2137629"/>
            <a:ext cx="11022583" cy="281656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1" name="Rectangle 10">
            <a:extLst>
              <a:ext uri="{FF2B5EF4-FFF2-40B4-BE49-F238E27FC236}">
                <a16:creationId xmlns:a16="http://schemas.microsoft.com/office/drawing/2014/main" id="{6BFF64D8-AF49-40CC-828D-ED480B0832BB}"/>
              </a:ext>
            </a:extLst>
          </p:cNvPr>
          <p:cNvSpPr/>
          <p:nvPr/>
        </p:nvSpPr>
        <p:spPr>
          <a:xfrm>
            <a:off x="8603162" y="349336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2" name="Straight Arrow Connector 11">
            <a:extLst>
              <a:ext uri="{FF2B5EF4-FFF2-40B4-BE49-F238E27FC236}">
                <a16:creationId xmlns:a16="http://schemas.microsoft.com/office/drawing/2014/main" id="{D36D6F26-C0BE-454B-96D9-206E5C4ECBB1}"/>
              </a:ext>
            </a:extLst>
          </p:cNvPr>
          <p:cNvCxnSpPr>
            <a:cxnSpLocks/>
          </p:cNvCxnSpPr>
          <p:nvPr/>
        </p:nvCxnSpPr>
        <p:spPr>
          <a:xfrm>
            <a:off x="8576857" y="3891635"/>
            <a:ext cx="1096112"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D53227B-BA9B-4273-BCD8-613D8D62AE3E}"/>
              </a:ext>
            </a:extLst>
          </p:cNvPr>
          <p:cNvSpPr/>
          <p:nvPr/>
        </p:nvSpPr>
        <p:spPr>
          <a:xfrm>
            <a:off x="3022670" y="349336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2996365" y="3891635"/>
            <a:ext cx="1096112"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D9033EB9-728D-41E7-B4E1-D8A462B4A80C}"/>
              </a:ext>
            </a:extLst>
          </p:cNvPr>
          <p:cNvGrpSpPr/>
          <p:nvPr/>
        </p:nvGrpSpPr>
        <p:grpSpPr>
          <a:xfrm>
            <a:off x="4518169" y="1549290"/>
            <a:ext cx="6703771" cy="1481818"/>
            <a:chOff x="4256376" y="1509712"/>
            <a:chExt cx="6703771" cy="1130925"/>
          </a:xfrm>
        </p:grpSpPr>
        <p:grpSp>
          <p:nvGrpSpPr>
            <p:cNvPr id="16" name="Group 15">
              <a:extLst>
                <a:ext uri="{FF2B5EF4-FFF2-40B4-BE49-F238E27FC236}">
                  <a16:creationId xmlns:a16="http://schemas.microsoft.com/office/drawing/2014/main" id="{CE4475D9-9AC1-4AA2-AC9C-93133CF7FFF9}"/>
                </a:ext>
              </a:extLst>
            </p:cNvPr>
            <p:cNvGrpSpPr/>
            <p:nvPr/>
          </p:nvGrpSpPr>
          <p:grpSpPr>
            <a:xfrm flipV="1">
              <a:off x="4256376" y="1509712"/>
              <a:ext cx="915700" cy="1130925"/>
              <a:chOff x="9802448" y="3636796"/>
              <a:chExt cx="817963" cy="1077888"/>
            </a:xfrm>
          </p:grpSpPr>
          <p:cxnSp>
            <p:nvCxnSpPr>
              <p:cNvPr id="20" name="Straight Arrow Connector 19">
                <a:extLst>
                  <a:ext uri="{FF2B5EF4-FFF2-40B4-BE49-F238E27FC236}">
                    <a16:creationId xmlns:a16="http://schemas.microsoft.com/office/drawing/2014/main" id="{25850D2E-A9E6-4BE2-B2A8-F28FC61292BB}"/>
                  </a:ext>
                </a:extLst>
              </p:cNvPr>
              <p:cNvCxnSpPr>
                <a:cxnSpLocks/>
              </p:cNvCxnSpPr>
              <p:nvPr/>
            </p:nvCxnSpPr>
            <p:spPr>
              <a:xfrm flipH="1">
                <a:off x="9802448" y="3636796"/>
                <a:ext cx="1" cy="1077888"/>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2F430D0-8366-4B81-866A-10F5EE3B9F07}"/>
                  </a:ext>
                </a:extLst>
              </p:cNvPr>
              <p:cNvCxnSpPr>
                <a:cxnSpLocks/>
              </p:cNvCxnSpPr>
              <p:nvPr/>
            </p:nvCxnSpPr>
            <p:spPr>
              <a:xfrm flipV="1">
                <a:off x="9803612" y="4708633"/>
                <a:ext cx="816799"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2B9E6F1E-2FA1-4BFD-8353-B5D62A404AD9}"/>
                </a:ext>
              </a:extLst>
            </p:cNvPr>
            <p:cNvGrpSpPr/>
            <p:nvPr/>
          </p:nvGrpSpPr>
          <p:grpSpPr>
            <a:xfrm flipH="1" flipV="1">
              <a:off x="10182006" y="1516061"/>
              <a:ext cx="778141" cy="1124575"/>
              <a:chOff x="9797686" y="3636797"/>
              <a:chExt cx="826914" cy="1071836"/>
            </a:xfrm>
          </p:grpSpPr>
          <p:cxnSp>
            <p:nvCxnSpPr>
              <p:cNvPr id="18" name="Straight Arrow Connector 17">
                <a:extLst>
                  <a:ext uri="{FF2B5EF4-FFF2-40B4-BE49-F238E27FC236}">
                    <a16:creationId xmlns:a16="http://schemas.microsoft.com/office/drawing/2014/main" id="{8D05325F-9294-4D86-93F0-087F13419503}"/>
                  </a:ext>
                </a:extLst>
              </p:cNvPr>
              <p:cNvCxnSpPr>
                <a:cxnSpLocks/>
              </p:cNvCxnSpPr>
              <p:nvPr/>
            </p:nvCxnSpPr>
            <p:spPr>
              <a:xfrm flipH="1">
                <a:off x="9797686" y="3636797"/>
                <a:ext cx="4762" cy="1071836"/>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C3C4BC-392B-42A0-9456-8241C75B6A04}"/>
                  </a:ext>
                </a:extLst>
              </p:cNvPr>
              <p:cNvCxnSpPr>
                <a:cxnSpLocks/>
              </p:cNvCxnSpPr>
              <p:nvPr/>
            </p:nvCxnSpPr>
            <p:spPr>
              <a:xfrm>
                <a:off x="9804482" y="4708633"/>
                <a:ext cx="820118"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FFE8B5D5-D244-48E3-8CC8-8619A0877464}"/>
              </a:ext>
            </a:extLst>
          </p:cNvPr>
          <p:cNvGrpSpPr/>
          <p:nvPr/>
        </p:nvGrpSpPr>
        <p:grpSpPr>
          <a:xfrm>
            <a:off x="4496647" y="4775771"/>
            <a:ext cx="6707475" cy="1704975"/>
            <a:chOff x="4246275" y="4352925"/>
            <a:chExt cx="6707475" cy="1704975"/>
          </a:xfrm>
        </p:grpSpPr>
        <p:cxnSp>
          <p:nvCxnSpPr>
            <p:cNvPr id="23" name="Straight Arrow Connector 22">
              <a:extLst>
                <a:ext uri="{FF2B5EF4-FFF2-40B4-BE49-F238E27FC236}">
                  <a16:creationId xmlns:a16="http://schemas.microsoft.com/office/drawing/2014/main" id="{CD95313A-8D5F-4AFB-8436-728A50E305BA}"/>
                </a:ext>
              </a:extLst>
            </p:cNvPr>
            <p:cNvCxnSpPr>
              <a:cxnSpLocks/>
            </p:cNvCxnSpPr>
            <p:nvPr/>
          </p:nvCxnSpPr>
          <p:spPr>
            <a:xfrm>
              <a:off x="4257503" y="4352925"/>
              <a:ext cx="0" cy="1704975"/>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F58D9C-7B85-4EA1-9E49-90C4E898634A}"/>
                </a:ext>
              </a:extLst>
            </p:cNvPr>
            <p:cNvCxnSpPr>
              <a:cxnSpLocks/>
            </p:cNvCxnSpPr>
            <p:nvPr/>
          </p:nvCxnSpPr>
          <p:spPr>
            <a:xfrm>
              <a:off x="4246275" y="6045536"/>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75D27C8-896E-4D67-8614-3A2EB1D099F5}"/>
                </a:ext>
              </a:extLst>
            </p:cNvPr>
            <p:cNvCxnSpPr>
              <a:cxnSpLocks/>
            </p:cNvCxnSpPr>
            <p:nvPr/>
          </p:nvCxnSpPr>
          <p:spPr>
            <a:xfrm>
              <a:off x="4246275" y="5157283"/>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48F81205-E2EC-4100-A7AA-CD2B14B31790}"/>
                </a:ext>
              </a:extLst>
            </p:cNvPr>
            <p:cNvGrpSpPr/>
            <p:nvPr/>
          </p:nvGrpSpPr>
          <p:grpSpPr>
            <a:xfrm>
              <a:off x="10209877" y="4352925"/>
              <a:ext cx="743873" cy="1692611"/>
              <a:chOff x="10209877" y="4352925"/>
              <a:chExt cx="929029" cy="1692611"/>
            </a:xfrm>
          </p:grpSpPr>
          <p:cxnSp>
            <p:nvCxnSpPr>
              <p:cNvPr id="25" name="Straight Arrow Connector 24">
                <a:extLst>
                  <a:ext uri="{FF2B5EF4-FFF2-40B4-BE49-F238E27FC236}">
                    <a16:creationId xmlns:a16="http://schemas.microsoft.com/office/drawing/2014/main" id="{D3E1A663-47E9-4AEB-85B2-47D991007D1A}"/>
                  </a:ext>
                </a:extLst>
              </p:cNvPr>
              <p:cNvCxnSpPr>
                <a:cxnSpLocks/>
              </p:cNvCxnSpPr>
              <p:nvPr/>
            </p:nvCxnSpPr>
            <p:spPr>
              <a:xfrm flipH="1">
                <a:off x="11127281" y="4352925"/>
                <a:ext cx="11625" cy="1692611"/>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01912A-5E0E-4B9B-BCD4-DCE04E030389}"/>
                  </a:ext>
                </a:extLst>
              </p:cNvPr>
              <p:cNvCxnSpPr>
                <a:cxnSpLocks/>
              </p:cNvCxnSpPr>
              <p:nvPr/>
            </p:nvCxnSpPr>
            <p:spPr>
              <a:xfrm flipH="1">
                <a:off x="10209877" y="6045536"/>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6700521-F2FA-4521-B2BF-62D98C918336}"/>
                  </a:ext>
                </a:extLst>
              </p:cNvPr>
              <p:cNvCxnSpPr>
                <a:cxnSpLocks/>
              </p:cNvCxnSpPr>
              <p:nvPr/>
            </p:nvCxnSpPr>
            <p:spPr>
              <a:xfrm flipH="1">
                <a:off x="10209877" y="5157283"/>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grpSp>
      <p:sp>
        <p:nvSpPr>
          <p:cNvPr id="29" name="Rectangle 28">
            <a:extLst>
              <a:ext uri="{FF2B5EF4-FFF2-40B4-BE49-F238E27FC236}">
                <a16:creationId xmlns:a16="http://schemas.microsoft.com/office/drawing/2014/main" id="{CF455244-9E24-426C-8E86-01747361C9E3}"/>
              </a:ext>
            </a:extLst>
          </p:cNvPr>
          <p:cNvSpPr/>
          <p:nvPr/>
        </p:nvSpPr>
        <p:spPr>
          <a:xfrm>
            <a:off x="4616846" y="6193287"/>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Messaging</a:t>
            </a:r>
          </a:p>
        </p:txBody>
      </p:sp>
      <p:sp>
        <p:nvSpPr>
          <p:cNvPr id="30" name="Rectangle 29">
            <a:extLst>
              <a:ext uri="{FF2B5EF4-FFF2-40B4-BE49-F238E27FC236}">
                <a16:creationId xmlns:a16="http://schemas.microsoft.com/office/drawing/2014/main" id="{8C8F9B22-4CEA-4CAE-A225-02E78CDB02EF}"/>
              </a:ext>
            </a:extLst>
          </p:cNvPr>
          <p:cNvSpPr/>
          <p:nvPr/>
        </p:nvSpPr>
        <p:spPr>
          <a:xfrm>
            <a:off x="4616846" y="5174021"/>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Load and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save state</a:t>
            </a:r>
          </a:p>
        </p:txBody>
      </p:sp>
      <p:sp>
        <p:nvSpPr>
          <p:cNvPr id="31" name="TextBox 30">
            <a:extLst>
              <a:ext uri="{FF2B5EF4-FFF2-40B4-BE49-F238E27FC236}">
                <a16:creationId xmlns:a16="http://schemas.microsoft.com/office/drawing/2014/main" id="{02AF344B-E170-4F7F-A4BC-3B93221CABCF}"/>
              </a:ext>
            </a:extLst>
          </p:cNvPr>
          <p:cNvSpPr txBox="1"/>
          <p:nvPr/>
        </p:nvSpPr>
        <p:spPr>
          <a:xfrm>
            <a:off x="9009479" y="1733691"/>
            <a:ext cx="52578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sp>
        <p:nvSpPr>
          <p:cNvPr id="32" name="TextBox 31">
            <a:extLst>
              <a:ext uri="{FF2B5EF4-FFF2-40B4-BE49-F238E27FC236}">
                <a16:creationId xmlns:a16="http://schemas.microsoft.com/office/drawing/2014/main" id="{E48C2F38-E526-4E2E-9AD4-647107184385}"/>
              </a:ext>
            </a:extLst>
          </p:cNvPr>
          <p:cNvSpPr txBox="1"/>
          <p:nvPr/>
        </p:nvSpPr>
        <p:spPr>
          <a:xfrm>
            <a:off x="9707628" y="6358759"/>
            <a:ext cx="541238" cy="184666"/>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33" name="TextBox 32">
            <a:extLst>
              <a:ext uri="{FF2B5EF4-FFF2-40B4-BE49-F238E27FC236}">
                <a16:creationId xmlns:a16="http://schemas.microsoft.com/office/drawing/2014/main" id="{00AE318D-3A42-4D24-96CD-57734B5112F0}"/>
              </a:ext>
            </a:extLst>
          </p:cNvPr>
          <p:cNvSpPr txBox="1"/>
          <p:nvPr/>
        </p:nvSpPr>
        <p:spPr>
          <a:xfrm>
            <a:off x="9707628" y="5447221"/>
            <a:ext cx="541238" cy="184666"/>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33" descr="A close up of a box&#10;&#10;Description automatically generated">
            <a:extLst>
              <a:ext uri="{FF2B5EF4-FFF2-40B4-BE49-F238E27FC236}">
                <a16:creationId xmlns:a16="http://schemas.microsoft.com/office/drawing/2014/main" id="{4B4E5243-5AEC-4CD3-8333-7AE18FCF6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407" y="1269841"/>
            <a:ext cx="419916" cy="454911"/>
          </a:xfrm>
          <a:prstGeom prst="rect">
            <a:avLst/>
          </a:prstGeom>
        </p:spPr>
      </p:pic>
      <p:pic>
        <p:nvPicPr>
          <p:cNvPr id="35" name="Picture 34">
            <a:extLst>
              <a:ext uri="{FF2B5EF4-FFF2-40B4-BE49-F238E27FC236}">
                <a16:creationId xmlns:a16="http://schemas.microsoft.com/office/drawing/2014/main" id="{6A2C2DC4-2DC3-4573-8D9E-E8CE27ED207E}"/>
              </a:ext>
            </a:extLst>
          </p:cNvPr>
          <p:cNvPicPr>
            <a:picLocks noChangeAspect="1"/>
          </p:cNvPicPr>
          <p:nvPr/>
        </p:nvPicPr>
        <p:blipFill>
          <a:blip r:embed="rId5"/>
          <a:stretch>
            <a:fillRect/>
          </a:stretch>
        </p:blipFill>
        <p:spPr>
          <a:xfrm>
            <a:off x="9051132" y="1303111"/>
            <a:ext cx="442479" cy="442479"/>
          </a:xfrm>
          <a:prstGeom prst="rect">
            <a:avLst/>
          </a:prstGeom>
        </p:spPr>
      </p:pic>
      <p:sp>
        <p:nvSpPr>
          <p:cNvPr id="36" name="TextBox 35">
            <a:extLst>
              <a:ext uri="{FF2B5EF4-FFF2-40B4-BE49-F238E27FC236}">
                <a16:creationId xmlns:a16="http://schemas.microsoft.com/office/drawing/2014/main" id="{25483B7D-5DCF-4C02-9552-CA6438D28242}"/>
              </a:ext>
            </a:extLst>
          </p:cNvPr>
          <p:cNvSpPr txBox="1"/>
          <p:nvPr/>
        </p:nvSpPr>
        <p:spPr>
          <a:xfrm>
            <a:off x="8451012" y="1733691"/>
            <a:ext cx="376706"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37" name="TextBox 36">
            <a:extLst>
              <a:ext uri="{FF2B5EF4-FFF2-40B4-BE49-F238E27FC236}">
                <a16:creationId xmlns:a16="http://schemas.microsoft.com/office/drawing/2014/main" id="{8F4B0569-BCEB-456B-B251-76B20348C308}"/>
              </a:ext>
            </a:extLst>
          </p:cNvPr>
          <p:cNvSpPr txBox="1"/>
          <p:nvPr/>
        </p:nvSpPr>
        <p:spPr>
          <a:xfrm>
            <a:off x="7284158" y="1733691"/>
            <a:ext cx="40876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38" name="TextBox 37">
            <a:extLst>
              <a:ext uri="{FF2B5EF4-FFF2-40B4-BE49-F238E27FC236}">
                <a16:creationId xmlns:a16="http://schemas.microsoft.com/office/drawing/2014/main" id="{A02A3434-C371-4436-A24D-15BD1C30441C}"/>
              </a:ext>
            </a:extLst>
          </p:cNvPr>
          <p:cNvSpPr txBox="1"/>
          <p:nvPr/>
        </p:nvSpPr>
        <p:spPr>
          <a:xfrm>
            <a:off x="7939370" y="1733691"/>
            <a:ext cx="214802"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39" name="Picture 38" descr="A close up of a logo&#10;&#10;Description automatically generated">
            <a:extLst>
              <a:ext uri="{FF2B5EF4-FFF2-40B4-BE49-F238E27FC236}">
                <a16:creationId xmlns:a16="http://schemas.microsoft.com/office/drawing/2014/main" id="{EADAE8C5-DB57-476A-BA24-AEE3A85885E2}"/>
              </a:ext>
            </a:extLst>
          </p:cNvPr>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941391" y="1341508"/>
            <a:ext cx="210761" cy="342135"/>
          </a:xfrm>
          <a:prstGeom prst="rect">
            <a:avLst/>
          </a:prstGeom>
        </p:spPr>
      </p:pic>
      <p:sp>
        <p:nvSpPr>
          <p:cNvPr id="40" name="TextBox 39">
            <a:extLst>
              <a:ext uri="{FF2B5EF4-FFF2-40B4-BE49-F238E27FC236}">
                <a16:creationId xmlns:a16="http://schemas.microsoft.com/office/drawing/2014/main" id="{EE80FEF5-B59D-4C6A-8A88-86B716280E6E}"/>
              </a:ext>
            </a:extLst>
          </p:cNvPr>
          <p:cNvSpPr txBox="1"/>
          <p:nvPr/>
        </p:nvSpPr>
        <p:spPr>
          <a:xfrm>
            <a:off x="9709464" y="1460263"/>
            <a:ext cx="54123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41" name="TextBox 40">
            <a:extLst>
              <a:ext uri="{FF2B5EF4-FFF2-40B4-BE49-F238E27FC236}">
                <a16:creationId xmlns:a16="http://schemas.microsoft.com/office/drawing/2014/main" id="{C8A9C9E3-E4AC-4BB3-A049-5E19A1B05370}"/>
              </a:ext>
            </a:extLst>
          </p:cNvPr>
          <p:cNvSpPr txBox="1"/>
          <p:nvPr/>
        </p:nvSpPr>
        <p:spPr>
          <a:xfrm>
            <a:off x="7793821" y="5667561"/>
            <a:ext cx="577588" cy="10772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42" name="TextBox 41">
            <a:extLst>
              <a:ext uri="{FF2B5EF4-FFF2-40B4-BE49-F238E27FC236}">
                <a16:creationId xmlns:a16="http://schemas.microsoft.com/office/drawing/2014/main" id="{CC46EF9F-ECB1-4DFC-B8A5-888D9A80DD03}"/>
              </a:ext>
            </a:extLst>
          </p:cNvPr>
          <p:cNvSpPr txBox="1"/>
          <p:nvPr/>
        </p:nvSpPr>
        <p:spPr>
          <a:xfrm>
            <a:off x="7016500" y="5667561"/>
            <a:ext cx="758770" cy="107722"/>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DynamoDB</a:t>
            </a:r>
          </a:p>
        </p:txBody>
      </p:sp>
      <p:sp>
        <p:nvSpPr>
          <p:cNvPr id="44" name="Rounded Rectangle 5">
            <a:extLst>
              <a:ext uri="{FF2B5EF4-FFF2-40B4-BE49-F238E27FC236}">
                <a16:creationId xmlns:a16="http://schemas.microsoft.com/office/drawing/2014/main" id="{389633E0-C96B-4D2B-8C78-959E5A759869}"/>
              </a:ext>
            </a:extLst>
          </p:cNvPr>
          <p:cNvSpPr/>
          <p:nvPr/>
        </p:nvSpPr>
        <p:spPr bwMode="auto">
          <a:xfrm>
            <a:off x="4221096" y="3063483"/>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830638" y="308952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49" name="Graphic 48">
            <a:extLst>
              <a:ext uri="{FF2B5EF4-FFF2-40B4-BE49-F238E27FC236}">
                <a16:creationId xmlns:a16="http://schemas.microsoft.com/office/drawing/2014/main" id="{F1728CA2-D2F5-428A-82FE-859EAFEAAD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5169" y="1359847"/>
            <a:ext cx="332652" cy="332652"/>
          </a:xfrm>
          <a:prstGeom prst="rect">
            <a:avLst/>
          </a:prstGeom>
        </p:spPr>
      </p:pic>
      <p:grpSp>
        <p:nvGrpSpPr>
          <p:cNvPr id="50" name="Group 49">
            <a:extLst>
              <a:ext uri="{FF2B5EF4-FFF2-40B4-BE49-F238E27FC236}">
                <a16:creationId xmlns:a16="http://schemas.microsoft.com/office/drawing/2014/main" id="{BED798C7-5F43-471B-B5FC-1E36A47339A7}"/>
              </a:ext>
            </a:extLst>
          </p:cNvPr>
          <p:cNvGrpSpPr/>
          <p:nvPr/>
        </p:nvGrpSpPr>
        <p:grpSpPr>
          <a:xfrm>
            <a:off x="6719928" y="3024564"/>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B</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9"/>
            <a:srcRect/>
            <a:stretch/>
          </p:blipFill>
          <p:spPr>
            <a:xfrm>
              <a:off x="7078652" y="3303432"/>
              <a:ext cx="519168" cy="310059"/>
            </a:xfrm>
            <a:prstGeom prst="rect">
              <a:avLst/>
            </a:prstGeom>
            <a:grpFill/>
          </p:spPr>
        </p:pic>
      </p:grpSp>
      <p:pic>
        <p:nvPicPr>
          <p:cNvPr id="53" name="Graphic 52">
            <a:extLst>
              <a:ext uri="{FF2B5EF4-FFF2-40B4-BE49-F238E27FC236}">
                <a16:creationId xmlns:a16="http://schemas.microsoft.com/office/drawing/2014/main" id="{8CF102F8-C4B8-4333-9725-F52F4665B7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20036" y="5304997"/>
            <a:ext cx="330190" cy="330190"/>
          </a:xfrm>
          <a:prstGeom prst="rect">
            <a:avLst/>
          </a:prstGeom>
        </p:spPr>
      </p:pic>
      <p:grpSp>
        <p:nvGrpSpPr>
          <p:cNvPr id="54" name="Group 53">
            <a:extLst>
              <a:ext uri="{FF2B5EF4-FFF2-40B4-BE49-F238E27FC236}">
                <a16:creationId xmlns:a16="http://schemas.microsoft.com/office/drawing/2014/main" id="{F5F08E53-3273-4004-B556-A81353DED661}"/>
              </a:ext>
            </a:extLst>
          </p:cNvPr>
          <p:cNvGrpSpPr/>
          <p:nvPr/>
        </p:nvGrpSpPr>
        <p:grpSpPr>
          <a:xfrm>
            <a:off x="1146082" y="3024564"/>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5" name="Rounded Rectangle 5">
              <a:extLst>
                <a:ext uri="{FF2B5EF4-FFF2-40B4-BE49-F238E27FC236}">
                  <a16:creationId xmlns:a16="http://schemas.microsoft.com/office/drawing/2014/main" id="{9A276B59-64FE-40FA-B6F2-328B6D6746D0}"/>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a:t>
              </a:r>
            </a:p>
          </p:txBody>
        </p:sp>
        <p:pic>
          <p:nvPicPr>
            <p:cNvPr id="56" name="Graphic 55">
              <a:extLst>
                <a:ext uri="{FF2B5EF4-FFF2-40B4-BE49-F238E27FC236}">
                  <a16:creationId xmlns:a16="http://schemas.microsoft.com/office/drawing/2014/main" id="{F1E81F56-E909-4270-B891-92FC68B4ECDF}"/>
                </a:ext>
              </a:extLst>
            </p:cNvPr>
            <p:cNvPicPr>
              <a:picLocks noChangeAspect="1"/>
            </p:cNvPicPr>
            <p:nvPr/>
          </p:nvPicPr>
          <p:blipFill>
            <a:blip r:embed="rId9"/>
            <a:srcRect/>
            <a:stretch/>
          </p:blipFill>
          <p:spPr>
            <a:xfrm>
              <a:off x="7078652" y="3303432"/>
              <a:ext cx="519168" cy="310059"/>
            </a:xfrm>
            <a:prstGeom prst="rect">
              <a:avLst/>
            </a:prstGeom>
            <a:grpFill/>
          </p:spPr>
        </p:pic>
      </p:gr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9333" t="18330" r="9333" b="18330"/>
          <a:stretch/>
        </p:blipFill>
        <p:spPr>
          <a:xfrm>
            <a:off x="4618662" y="3556886"/>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9333" t="18330" r="9333" b="18330"/>
          <a:stretch/>
        </p:blipFill>
        <p:spPr>
          <a:xfrm>
            <a:off x="10228204" y="3582932"/>
            <a:ext cx="880453" cy="685677"/>
          </a:xfrm>
          <a:prstGeom prst="rect">
            <a:avLst/>
          </a:prstGeom>
        </p:spPr>
      </p:pic>
      <p:sp>
        <p:nvSpPr>
          <p:cNvPr id="66" name="Rectangle 65">
            <a:extLst>
              <a:ext uri="{FF2B5EF4-FFF2-40B4-BE49-F238E27FC236}">
                <a16:creationId xmlns:a16="http://schemas.microsoft.com/office/drawing/2014/main" id="{9C320685-B7C8-4DD0-AA16-0D3F1ACCDE2E}"/>
              </a:ext>
            </a:extLst>
          </p:cNvPr>
          <p:cNvSpPr/>
          <p:nvPr/>
        </p:nvSpPr>
        <p:spPr>
          <a:xfrm>
            <a:off x="5598654" y="1636735"/>
            <a:ext cx="682879" cy="127784"/>
          </a:xfrm>
          <a:prstGeom prst="rect">
            <a:avLst/>
          </a:prstGeom>
        </p:spPr>
        <p:txBody>
          <a:bodyPr wrap="non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2" name="Rectangle 1">
            <a:extLst>
              <a:ext uri="{FF2B5EF4-FFF2-40B4-BE49-F238E27FC236}">
                <a16:creationId xmlns:a16="http://schemas.microsoft.com/office/drawing/2014/main" id="{6A9DB971-463C-4429-B293-E5B4861032B4}"/>
              </a:ext>
            </a:extLst>
          </p:cNvPr>
          <p:cNvSpPr/>
          <p:nvPr/>
        </p:nvSpPr>
        <p:spPr>
          <a:xfrm>
            <a:off x="1057707" y="2532547"/>
            <a:ext cx="1386918"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Application</a:t>
            </a:r>
          </a:p>
        </p:txBody>
      </p:sp>
      <p:sp>
        <p:nvSpPr>
          <p:cNvPr id="64" name="Rectangle 63">
            <a:extLst>
              <a:ext uri="{FF2B5EF4-FFF2-40B4-BE49-F238E27FC236}">
                <a16:creationId xmlns:a16="http://schemas.microsoft.com/office/drawing/2014/main" id="{1823BABD-60F7-43BA-8AB1-69B286D2E0DF}"/>
              </a:ext>
            </a:extLst>
          </p:cNvPr>
          <p:cNvSpPr/>
          <p:nvPr/>
        </p:nvSpPr>
        <p:spPr>
          <a:xfrm>
            <a:off x="4597961"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sp>
        <p:nvSpPr>
          <p:cNvPr id="65" name="Rectangle 64">
            <a:extLst>
              <a:ext uri="{FF2B5EF4-FFF2-40B4-BE49-F238E27FC236}">
                <a16:creationId xmlns:a16="http://schemas.microsoft.com/office/drawing/2014/main" id="{5A40FFD1-B487-456A-A914-99C4CD621AB1}"/>
              </a:ext>
            </a:extLst>
          </p:cNvPr>
          <p:cNvSpPr/>
          <p:nvPr/>
        </p:nvSpPr>
        <p:spPr>
          <a:xfrm>
            <a:off x="10275269"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pic>
        <p:nvPicPr>
          <p:cNvPr id="69" name="Picture 2" descr="Image result for rabbitmq logo">
            <a:extLst>
              <a:ext uri="{FF2B5EF4-FFF2-40B4-BE49-F238E27FC236}">
                <a16:creationId xmlns:a16="http://schemas.microsoft.com/office/drawing/2014/main" id="{8A387AE3-6E15-4DBA-82DC-B9D1C4855F1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54387" y="6369654"/>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See the source image">
            <a:extLst>
              <a:ext uri="{FF2B5EF4-FFF2-40B4-BE49-F238E27FC236}">
                <a16:creationId xmlns:a16="http://schemas.microsoft.com/office/drawing/2014/main" id="{C53CFE0F-0975-4EEF-8454-A2ABE14CF67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78549" y="6302349"/>
            <a:ext cx="345707" cy="34570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Service Bus Logo">
            <a:extLst>
              <a:ext uri="{FF2B5EF4-FFF2-40B4-BE49-F238E27FC236}">
                <a16:creationId xmlns:a16="http://schemas.microsoft.com/office/drawing/2014/main" id="{6D62A17A-AD4D-48B5-811B-41661D1D825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08776" y="6282035"/>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615DB39A-98EF-476E-9A62-D3D5DDFF71C6}"/>
              </a:ext>
            </a:extLst>
          </p:cNvPr>
          <p:cNvSpPr txBox="1"/>
          <p:nvPr/>
        </p:nvSpPr>
        <p:spPr>
          <a:xfrm>
            <a:off x="8663476" y="6586412"/>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Service Bus</a:t>
            </a:r>
          </a:p>
        </p:txBody>
      </p:sp>
      <p:pic>
        <p:nvPicPr>
          <p:cNvPr id="73" name="Picture 12" descr="Image result for Cassandra Logo">
            <a:extLst>
              <a:ext uri="{FF2B5EF4-FFF2-40B4-BE49-F238E27FC236}">
                <a16:creationId xmlns:a16="http://schemas.microsoft.com/office/drawing/2014/main" id="{9D9E7975-8A4E-4631-93B9-5C90FDF6282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59005" y="5353874"/>
            <a:ext cx="351824" cy="322421"/>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668431" y="2746262"/>
            <a:ext cx="0" cy="343267"/>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a:off x="5111693" y="2723199"/>
            <a:ext cx="5556738" cy="23063"/>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111693" y="2717213"/>
            <a:ext cx="0" cy="346270"/>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6146718" y="2490256"/>
            <a:ext cx="2609367" cy="152349"/>
          </a:xfrm>
          <a:prstGeom prst="rect">
            <a:avLst/>
          </a:prstGeom>
          <a:noFill/>
        </p:spPr>
        <p:txBody>
          <a:bodyPr wrap="square" lIns="0" tIns="0" rIns="0" bIns="0">
            <a:spAutoFit/>
          </a:bodyPr>
          <a:lstStyle/>
          <a:p>
            <a:pPr lvl="0" algn="r">
              <a:lnSpc>
                <a:spcPct val="90000"/>
              </a:lnSpc>
              <a:defRPr/>
            </a:pPr>
            <a:r>
              <a:rPr lang="en-US" sz="1100">
                <a:solidFill>
                  <a:srgbClr val="0078D4"/>
                </a:solidFill>
                <a:cs typeface="Segoe UI" pitchFamily="34" charset="0"/>
              </a:rPr>
              <a:t>Secure communication with </a:t>
            </a:r>
            <a:r>
              <a:rPr lang="en-US" sz="1100" err="1">
                <a:solidFill>
                  <a:srgbClr val="0078D4"/>
                </a:solidFill>
                <a:cs typeface="Segoe UI" pitchFamily="34" charset="0"/>
              </a:rPr>
              <a:t>mTLS</a:t>
            </a:r>
            <a:endParaRPr lang="en-US" sz="1100">
              <a:solidFill>
                <a:srgbClr val="0078D4"/>
              </a:solidFill>
              <a:cs typeface="Segoe UI" pitchFamily="34" charset="0"/>
            </a:endParaRPr>
          </a:p>
        </p:txBody>
      </p:sp>
      <p:sp>
        <p:nvSpPr>
          <p:cNvPr id="89" name="Freeform: Shape 88">
            <a:extLst>
              <a:ext uri="{FF2B5EF4-FFF2-40B4-BE49-F238E27FC236}">
                <a16:creationId xmlns:a16="http://schemas.microsoft.com/office/drawing/2014/main" id="{252D4B5A-CCA7-4C6D-8C41-2C4BB3543677}"/>
              </a:ext>
            </a:extLst>
          </p:cNvPr>
          <p:cNvSpPr/>
          <p:nvPr/>
        </p:nvSpPr>
        <p:spPr>
          <a:xfrm>
            <a:off x="269663" y="434510"/>
            <a:ext cx="8159745"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Sidecar and</a:t>
            </a:r>
            <a:r>
              <a:rPr kumimoji="0" lang="en-US" sz="3600" b="0" i="0" u="none" strike="noStrike" kern="1200" cap="none" spc="0" normalizeH="0" noProof="0">
                <a:ln>
                  <a:noFill/>
                </a:ln>
                <a:solidFill>
                  <a:srgbClr val="000000"/>
                </a:solidFill>
                <a:effectLst/>
                <a:uLnTx/>
                <a:uFillTx/>
                <a:latin typeface="Segoe UI Semibold"/>
                <a:ea typeface="+mn-ea"/>
                <a:cs typeface="+mn-cs"/>
              </a:rPr>
              <a:t> </a:t>
            </a:r>
            <a:r>
              <a:rPr lang="en-US" sz="3600">
                <a:solidFill>
                  <a:srgbClr val="000000"/>
                </a:solidFill>
                <a:latin typeface="Segoe UI Semibold"/>
              </a:rPr>
              <a:t>component </a:t>
            </a:r>
            <a:r>
              <a:rPr kumimoji="0" lang="en-US" sz="3600" b="0" i="0" u="none" strike="noStrike" kern="1200" cap="none" spc="0" normalizeH="0" baseline="0" noProof="0">
                <a:ln>
                  <a:noFill/>
                </a:ln>
                <a:solidFill>
                  <a:srgbClr val="000000"/>
                </a:solidFill>
                <a:effectLst/>
                <a:uLnTx/>
                <a:uFillTx/>
                <a:latin typeface="Segoe UI Semibold"/>
                <a:ea typeface="+mn-ea"/>
                <a:cs typeface="+mn-cs"/>
              </a:rPr>
              <a:t>architecture</a:t>
            </a:r>
          </a:p>
        </p:txBody>
      </p:sp>
      <p:sp>
        <p:nvSpPr>
          <p:cNvPr id="15" name="Rectangle 14">
            <a:extLst>
              <a:ext uri="{FF2B5EF4-FFF2-40B4-BE49-F238E27FC236}">
                <a16:creationId xmlns:a16="http://schemas.microsoft.com/office/drawing/2014/main" id="{56675244-4685-43DF-8B29-64CB052D1614}"/>
              </a:ext>
            </a:extLst>
          </p:cNvPr>
          <p:cNvSpPr/>
          <p:nvPr/>
        </p:nvSpPr>
        <p:spPr>
          <a:xfrm>
            <a:off x="3042384" y="3971320"/>
            <a:ext cx="1027269" cy="424732"/>
          </a:xfrm>
          <a:prstGeom prst="rect">
            <a:avLst/>
          </a:prstGeom>
        </p:spPr>
        <p:txBody>
          <a:bodyPr wrap="none">
            <a:spAutoFit/>
          </a:bodyPr>
          <a:lstStyle/>
          <a:p>
            <a:pPr lvl="0" algn="r">
              <a:lnSpc>
                <a:spcPct val="90000"/>
              </a:lnSpc>
              <a:defRPr/>
            </a:pPr>
            <a:r>
              <a:rPr lang="en-US" sz="1200">
                <a:solidFill>
                  <a:srgbClr val="0078D4"/>
                </a:solidFill>
                <a:cs typeface="Segoe UI" pitchFamily="34" charset="0"/>
              </a:rPr>
              <a:t>Tracing, logs</a:t>
            </a:r>
          </a:p>
          <a:p>
            <a:pPr lvl="0" algn="r">
              <a:lnSpc>
                <a:spcPct val="90000"/>
              </a:lnSpc>
              <a:defRPr/>
            </a:pPr>
            <a:r>
              <a:rPr lang="en-US" sz="1200">
                <a:solidFill>
                  <a:srgbClr val="0078D4"/>
                </a:solidFill>
                <a:cs typeface="Segoe UI" pitchFamily="34" charset="0"/>
              </a:rPr>
              <a:t> and metrics</a:t>
            </a:r>
          </a:p>
        </p:txBody>
      </p:sp>
      <p:sp>
        <p:nvSpPr>
          <p:cNvPr id="75" name="Rectangle 74">
            <a:extLst>
              <a:ext uri="{FF2B5EF4-FFF2-40B4-BE49-F238E27FC236}">
                <a16:creationId xmlns:a16="http://schemas.microsoft.com/office/drawing/2014/main" id="{6D323DF2-BA55-4B37-B639-31A8730FC825}"/>
              </a:ext>
            </a:extLst>
          </p:cNvPr>
          <p:cNvSpPr/>
          <p:nvPr/>
        </p:nvSpPr>
        <p:spPr>
          <a:xfrm>
            <a:off x="8634424" y="4009132"/>
            <a:ext cx="1027269" cy="424732"/>
          </a:xfrm>
          <a:prstGeom prst="rect">
            <a:avLst/>
          </a:prstGeom>
        </p:spPr>
        <p:txBody>
          <a:bodyPr wrap="none">
            <a:spAutoFit/>
          </a:bodyPr>
          <a:lstStyle/>
          <a:p>
            <a:pPr lvl="0" algn="r">
              <a:lnSpc>
                <a:spcPct val="90000"/>
              </a:lnSpc>
              <a:defRPr/>
            </a:pPr>
            <a:r>
              <a:rPr lang="en-US" sz="1200">
                <a:solidFill>
                  <a:srgbClr val="0078D4"/>
                </a:solidFill>
                <a:cs typeface="Segoe UI" pitchFamily="34" charset="0"/>
              </a:rPr>
              <a:t>Tracing, logs</a:t>
            </a:r>
          </a:p>
          <a:p>
            <a:pPr lvl="0" algn="r">
              <a:lnSpc>
                <a:spcPct val="90000"/>
              </a:lnSpc>
              <a:defRPr/>
            </a:pPr>
            <a:r>
              <a:rPr lang="en-US" sz="1200">
                <a:solidFill>
                  <a:srgbClr val="0078D4"/>
                </a:solidFill>
                <a:cs typeface="Segoe UI" pitchFamily="34" charset="0"/>
              </a:rPr>
              <a:t> and metrics</a:t>
            </a:r>
          </a:p>
        </p:txBody>
      </p:sp>
    </p:spTree>
    <p:extLst>
      <p:ext uri="{BB962C8B-B14F-4D97-AF65-F5344CB8AC3E}">
        <p14:creationId xmlns:p14="http://schemas.microsoft.com/office/powerpoint/2010/main" val="1478919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1" name="Group 30">
              <a:extLst>
                <a:ext uri="{FF2B5EF4-FFF2-40B4-BE49-F238E27FC236}">
                  <a16:creationId xmlns:a16="http://schemas.microsoft.com/office/drawing/2014/main" id="{B8502783-BA72-493B-BD9D-5B7A622E60BF}"/>
                </a:ext>
              </a:extLst>
            </p:cNvPr>
            <p:cNvGrpSpPr/>
            <p:nvPr/>
          </p:nvGrpSpPr>
          <p:grpSpPr>
            <a:xfrm>
              <a:off x="1993073" y="2381458"/>
              <a:ext cx="7299468" cy="376526"/>
              <a:chOff x="2002598" y="2241758"/>
              <a:chExt cx="7299468" cy="376526"/>
            </a:xfrm>
          </p:grpSpPr>
          <p:pic>
            <p:nvPicPr>
              <p:cNvPr id="51" name="Picture 4">
                <a:extLst>
                  <a:ext uri="{FF2B5EF4-FFF2-40B4-BE49-F238E27FC236}">
                    <a16:creationId xmlns:a16="http://schemas.microsoft.com/office/drawing/2014/main" id="{05ED6590-90C8-485E-90CA-3B26186FAC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D0789D22-038E-4629-9C3C-4F9D100FA3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2314" y="2341799"/>
                <a:ext cx="513316" cy="221555"/>
              </a:xfrm>
              <a:prstGeom prst="rect">
                <a:avLst/>
              </a:prstGeom>
            </p:spPr>
          </p:pic>
          <p:pic>
            <p:nvPicPr>
              <p:cNvPr id="60" name="Picture 2">
                <a:extLst>
                  <a:ext uri="{FF2B5EF4-FFF2-40B4-BE49-F238E27FC236}">
                    <a16:creationId xmlns:a16="http://schemas.microsoft.com/office/drawing/2014/main" id="{C9978F44-328E-4C90-9C63-6EBA67BBC9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339FAD77-8543-413F-B178-BCAF8EA260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7" name="Picture 66" descr="A picture containing clipart&#10;&#10;Description automatically generated">
                <a:extLst>
                  <a:ext uri="{FF2B5EF4-FFF2-40B4-BE49-F238E27FC236}">
                    <a16:creationId xmlns:a16="http://schemas.microsoft.com/office/drawing/2014/main" id="{291E13EE-4A68-4803-8CFD-638A66A68B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84" name="Rectangle 83">
                <a:extLst>
                  <a:ext uri="{FF2B5EF4-FFF2-40B4-BE49-F238E27FC236}">
                    <a16:creationId xmlns:a16="http://schemas.microsoft.com/office/drawing/2014/main" id="{F85CA75D-AA6F-488A-A14C-D98CB003F96D}"/>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Dapr: Distributed Application Runtime</a:t>
            </a:r>
            <a:br>
              <a:rPr lang="en-US"/>
            </a:br>
            <a:r>
              <a:rPr lang="en-US" sz="1800">
                <a:solidFill>
                  <a:schemeClr val="accent1"/>
                </a:solidFill>
              </a:rPr>
              <a:t>Build apps using any language with any framework </a:t>
            </a:r>
            <a:endParaRPr lang="en-US">
              <a:solidFill>
                <a:schemeClr val="accent1"/>
              </a:solidFill>
            </a:endParaRPr>
          </a:p>
        </p:txBody>
      </p:sp>
      <p:pic>
        <p:nvPicPr>
          <p:cNvPr id="112" name="Picture 2" descr="Image result for c++ logo">
            <a:extLst>
              <a:ext uri="{FF2B5EF4-FFF2-40B4-BE49-F238E27FC236}">
                <a16:creationId xmlns:a16="http://schemas.microsoft.com/office/drawing/2014/main" id="{D082E5C2-AC53-4F4C-BC1D-FE9EBC1C9E7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2449656"/>
            <a:ext cx="392856" cy="43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31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23A4D6A-1DD0-44C6-981D-F1B0AB593363}"/>
              </a:ext>
            </a:extLst>
          </p:cNvPr>
          <p:cNvSpPr/>
          <p:nvPr/>
        </p:nvSpPr>
        <p:spPr bwMode="auto">
          <a:xfrm>
            <a:off x="586946" y="1663560"/>
            <a:ext cx="7676212" cy="430623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145" name="Rectangle 144">
            <a:extLst>
              <a:ext uri="{FF2B5EF4-FFF2-40B4-BE49-F238E27FC236}">
                <a16:creationId xmlns:a16="http://schemas.microsoft.com/office/drawing/2014/main" id="{65B8BBAA-317D-49BA-851D-A785DC1D1212}"/>
              </a:ext>
            </a:extLst>
          </p:cNvPr>
          <p:cNvSpPr/>
          <p:nvPr/>
        </p:nvSpPr>
        <p:spPr bwMode="auto">
          <a:xfrm>
            <a:off x="3048001" y="4242435"/>
            <a:ext cx="4627968"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19" name="Rectangle 118">
            <a:extLst>
              <a:ext uri="{FF2B5EF4-FFF2-40B4-BE49-F238E27FC236}">
                <a16:creationId xmlns:a16="http://schemas.microsoft.com/office/drawing/2014/main" id="{E2285BFE-7992-4FFE-AFCE-F0BCD9BB1ACA}"/>
              </a:ext>
            </a:extLst>
          </p:cNvPr>
          <p:cNvSpPr/>
          <p:nvPr/>
        </p:nvSpPr>
        <p:spPr>
          <a:xfrm>
            <a:off x="6456309" y="2025112"/>
            <a:ext cx="1638077" cy="124650"/>
          </a:xfrm>
          <a:prstGeom prst="rect">
            <a:avLst/>
          </a:prstGeom>
          <a:noFill/>
          <a:ln>
            <a:noFill/>
          </a:ln>
        </p:spPr>
        <p:txBody>
          <a:bodyPr wrap="square" lIns="0" tIns="0" rIns="0" b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 component changes</a:t>
            </a:r>
          </a:p>
        </p:txBody>
      </p:sp>
      <p:cxnSp>
        <p:nvCxnSpPr>
          <p:cNvPr id="120" name="Connector: Elbow 39">
            <a:extLst>
              <a:ext uri="{FF2B5EF4-FFF2-40B4-BE49-F238E27FC236}">
                <a16:creationId xmlns:a16="http://schemas.microsoft.com/office/drawing/2014/main" id="{D4EECB66-BF46-4BB8-B31B-1E6918C282E5}"/>
              </a:ext>
            </a:extLst>
          </p:cNvPr>
          <p:cNvCxnSpPr>
            <a:cxnSpLocks/>
          </p:cNvCxnSpPr>
          <p:nvPr/>
        </p:nvCxnSpPr>
        <p:spPr>
          <a:xfrm>
            <a:off x="3646681" y="3630306"/>
            <a:ext cx="0" cy="612129"/>
          </a:xfrm>
          <a:prstGeom prst="straightConnector1">
            <a:avLst/>
          </a:prstGeom>
          <a:ln w="1905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86BD8586-F869-41D2-912B-8D57F0A06BC7}"/>
              </a:ext>
            </a:extLst>
          </p:cNvPr>
          <p:cNvSpPr/>
          <p:nvPr/>
        </p:nvSpPr>
        <p:spPr>
          <a:xfrm>
            <a:off x="802089" y="1985094"/>
            <a:ext cx="1718341" cy="124650"/>
          </a:xfrm>
          <a:prstGeom prst="rect">
            <a:avLst/>
          </a:prstGeom>
          <a:noFill/>
          <a:ln>
            <a:noFill/>
          </a:ln>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Updates actor partition placement</a:t>
            </a:r>
          </a:p>
        </p:txBody>
      </p:sp>
      <p:sp>
        <p:nvSpPr>
          <p:cNvPr id="128" name="Rectangle 6">
            <a:extLst>
              <a:ext uri="{FF2B5EF4-FFF2-40B4-BE49-F238E27FC236}">
                <a16:creationId xmlns:a16="http://schemas.microsoft.com/office/drawing/2014/main" id="{560C9580-04B6-4980-8105-0645F10E1FE7}"/>
              </a:ext>
            </a:extLst>
          </p:cNvPr>
          <p:cNvSpPr/>
          <p:nvPr/>
        </p:nvSpPr>
        <p:spPr bwMode="auto">
          <a:xfrm>
            <a:off x="1782850" y="3600451"/>
            <a:ext cx="3564654" cy="258659"/>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7C3F82B7-E1B2-436E-923F-5C96E994D072}"/>
              </a:ext>
            </a:extLst>
          </p:cNvPr>
          <p:cNvSpPr/>
          <p:nvPr/>
        </p:nvSpPr>
        <p:spPr>
          <a:xfrm>
            <a:off x="3774912" y="3955588"/>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Injects Dapr runtime</a:t>
            </a:r>
          </a:p>
        </p:txBody>
      </p:sp>
      <p:sp>
        <p:nvSpPr>
          <p:cNvPr id="153" name="Rectangle 152">
            <a:extLst>
              <a:ext uri="{FF2B5EF4-FFF2-40B4-BE49-F238E27FC236}">
                <a16:creationId xmlns:a16="http://schemas.microsoft.com/office/drawing/2014/main" id="{7A254133-7A82-4A1F-9068-1331B40B1BC8}"/>
              </a:ext>
            </a:extLst>
          </p:cNvPr>
          <p:cNvSpPr/>
          <p:nvPr/>
        </p:nvSpPr>
        <p:spPr bwMode="auto">
          <a:xfrm>
            <a:off x="9015830" y="1663561"/>
            <a:ext cx="2918782" cy="4737240"/>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Components</a:t>
            </a:r>
          </a:p>
        </p:txBody>
      </p:sp>
      <p:pic>
        <p:nvPicPr>
          <p:cNvPr id="154" name="Picture 153">
            <a:extLst>
              <a:ext uri="{FF2B5EF4-FFF2-40B4-BE49-F238E27FC236}">
                <a16:creationId xmlns:a16="http://schemas.microsoft.com/office/drawing/2014/main" id="{3B1A7378-A015-44D6-A80A-696733811622}"/>
              </a:ext>
            </a:extLst>
          </p:cNvPr>
          <p:cNvPicPr>
            <a:picLocks noChangeAspect="1"/>
          </p:cNvPicPr>
          <p:nvPr/>
        </p:nvPicPr>
        <p:blipFill>
          <a:blip r:embed="rId2"/>
          <a:stretch>
            <a:fillRect/>
          </a:stretch>
        </p:blipFill>
        <p:spPr>
          <a:xfrm>
            <a:off x="7795560" y="1236816"/>
            <a:ext cx="775208" cy="775208"/>
          </a:xfrm>
          <a:prstGeom prst="rect">
            <a:avLst/>
          </a:prstGeom>
          <a:effectLst/>
        </p:spPr>
      </p:pic>
      <p:grpSp>
        <p:nvGrpSpPr>
          <p:cNvPr id="19" name="Group 18">
            <a:extLst>
              <a:ext uri="{FF2B5EF4-FFF2-40B4-BE49-F238E27FC236}">
                <a16:creationId xmlns:a16="http://schemas.microsoft.com/office/drawing/2014/main" id="{75BA48E5-BADB-4FF9-85F1-A4282A98F6F6}"/>
              </a:ext>
            </a:extLst>
          </p:cNvPr>
          <p:cNvGrpSpPr/>
          <p:nvPr/>
        </p:nvGrpSpPr>
        <p:grpSpPr>
          <a:xfrm>
            <a:off x="7985761" y="3069895"/>
            <a:ext cx="1075158" cy="143801"/>
            <a:chOff x="6522720" y="3069895"/>
            <a:chExt cx="2040325" cy="191049"/>
          </a:xfrm>
        </p:grpSpPr>
        <p:sp>
          <p:nvSpPr>
            <p:cNvPr id="156" name="Rectangle 155">
              <a:extLst>
                <a:ext uri="{FF2B5EF4-FFF2-40B4-BE49-F238E27FC236}">
                  <a16:creationId xmlns:a16="http://schemas.microsoft.com/office/drawing/2014/main" id="{DCF3FC06-64A5-4EDC-BA56-E18E395BBF28}"/>
                </a:ext>
              </a:extLst>
            </p:cNvPr>
            <p:cNvSpPr/>
            <p:nvPr/>
          </p:nvSpPr>
          <p:spPr>
            <a:xfrm>
              <a:off x="6757226" y="3069895"/>
              <a:ext cx="1471110" cy="1384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Component management</a:t>
              </a:r>
            </a:p>
          </p:txBody>
        </p:sp>
        <p:cxnSp>
          <p:nvCxnSpPr>
            <p:cNvPr id="157" name="Straight Arrow Connector 156">
              <a:extLst>
                <a:ext uri="{FF2B5EF4-FFF2-40B4-BE49-F238E27FC236}">
                  <a16:creationId xmlns:a16="http://schemas.microsoft.com/office/drawing/2014/main" id="{D0AB9B65-0C4E-44AB-B429-A2CEC50F826F}"/>
                </a:ext>
              </a:extLst>
            </p:cNvPr>
            <p:cNvCxnSpPr>
              <a:cxnSpLocks/>
            </p:cNvCxnSpPr>
            <p:nvPr/>
          </p:nvCxnSpPr>
          <p:spPr>
            <a:xfrm>
              <a:off x="6522720" y="3260944"/>
              <a:ext cx="2040325" cy="0"/>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92FC363-94AA-4176-9FCA-25254B3207B2}"/>
              </a:ext>
            </a:extLst>
          </p:cNvPr>
          <p:cNvGrpSpPr/>
          <p:nvPr/>
        </p:nvGrpSpPr>
        <p:grpSpPr>
          <a:xfrm>
            <a:off x="2569848" y="980453"/>
            <a:ext cx="1927732" cy="562168"/>
            <a:chOff x="2901950" y="1409378"/>
            <a:chExt cx="1927732" cy="562168"/>
          </a:xfrm>
        </p:grpSpPr>
        <p:grpSp>
          <p:nvGrpSpPr>
            <p:cNvPr id="4" name="Group 3">
              <a:extLst>
                <a:ext uri="{FF2B5EF4-FFF2-40B4-BE49-F238E27FC236}">
                  <a16:creationId xmlns:a16="http://schemas.microsoft.com/office/drawing/2014/main" id="{A60E57EF-7E60-43F3-9518-4ECBAEC32DC1}"/>
                </a:ext>
              </a:extLst>
            </p:cNvPr>
            <p:cNvGrpSpPr/>
            <p:nvPr/>
          </p:nvGrpSpPr>
          <p:grpSpPr>
            <a:xfrm>
              <a:off x="3657095" y="1409378"/>
              <a:ext cx="417443" cy="417443"/>
              <a:chOff x="3657095" y="1409378"/>
              <a:chExt cx="417443" cy="417443"/>
            </a:xfrm>
          </p:grpSpPr>
          <p:sp>
            <p:nvSpPr>
              <p:cNvPr id="3" name="Oval 2">
                <a:extLst>
                  <a:ext uri="{FF2B5EF4-FFF2-40B4-BE49-F238E27FC236}">
                    <a16:creationId xmlns:a16="http://schemas.microsoft.com/office/drawing/2014/main" id="{D610A782-F352-4A96-BF9C-D641F8C83851}"/>
                  </a:ext>
                </a:extLst>
              </p:cNvPr>
              <p:cNvSpPr/>
              <p:nvPr/>
            </p:nvSpPr>
            <p:spPr bwMode="auto">
              <a:xfrm>
                <a:off x="3657095" y="1409378"/>
                <a:ext cx="417443" cy="417443"/>
              </a:xfrm>
              <a:prstGeom prst="ellipse">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158" name="Picture 157">
                <a:extLst>
                  <a:ext uri="{FF2B5EF4-FFF2-40B4-BE49-F238E27FC236}">
                    <a16:creationId xmlns:a16="http://schemas.microsoft.com/office/drawing/2014/main" id="{5D61FCD0-5C9D-4516-BC58-3A6E11297B8D}"/>
                  </a:ext>
                </a:extLst>
              </p:cNvPr>
              <p:cNvPicPr>
                <a:picLocks noChangeAspect="1"/>
              </p:cNvPicPr>
              <p:nvPr/>
            </p:nvPicPr>
            <p:blipFill>
              <a:blip r:embed="rId3">
                <a:duotone>
                  <a:prstClr val="black"/>
                  <a:schemeClr val="accent6">
                    <a:tint val="45000"/>
                    <a:satMod val="400000"/>
                  </a:schemeClr>
                </a:duotone>
              </a:blip>
              <a:stretch>
                <a:fillRect/>
              </a:stretch>
            </p:blipFill>
            <p:spPr>
              <a:xfrm>
                <a:off x="3713298" y="1471555"/>
                <a:ext cx="305037" cy="293089"/>
              </a:xfrm>
              <a:prstGeom prst="rect">
                <a:avLst/>
              </a:prstGeom>
            </p:spPr>
          </p:pic>
        </p:grpSp>
        <p:sp>
          <p:nvSpPr>
            <p:cNvPr id="159" name="Rectangle 158">
              <a:extLst>
                <a:ext uri="{FF2B5EF4-FFF2-40B4-BE49-F238E27FC236}">
                  <a16:creationId xmlns:a16="http://schemas.microsoft.com/office/drawing/2014/main" id="{BCB93A17-420E-4C42-84EC-5E94C970D51F}"/>
                </a:ext>
              </a:extLst>
            </p:cNvPr>
            <p:cNvSpPr/>
            <p:nvPr/>
          </p:nvSpPr>
          <p:spPr>
            <a:xfrm>
              <a:off x="2901950" y="1833047"/>
              <a:ext cx="1927732"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Deploys and manages Dapr</a:t>
              </a:r>
            </a:p>
          </p:txBody>
        </p:sp>
      </p:grpSp>
      <p:cxnSp>
        <p:nvCxnSpPr>
          <p:cNvPr id="160" name="Straight Arrow Connector 159">
            <a:extLst>
              <a:ext uri="{FF2B5EF4-FFF2-40B4-BE49-F238E27FC236}">
                <a16:creationId xmlns:a16="http://schemas.microsoft.com/office/drawing/2014/main" id="{84A59023-7036-4B04-B900-9C7A6A072F11}"/>
              </a:ext>
            </a:extLst>
          </p:cNvPr>
          <p:cNvCxnSpPr>
            <a:cxnSpLocks/>
          </p:cNvCxnSpPr>
          <p:nvPr/>
        </p:nvCxnSpPr>
        <p:spPr>
          <a:xfrm flipH="1" flipV="1">
            <a:off x="3533714" y="1584960"/>
            <a:ext cx="4347" cy="692893"/>
          </a:xfrm>
          <a:prstGeom prst="straightConnector1">
            <a:avLst/>
          </a:prstGeom>
          <a:ln w="19050">
            <a:solidFill>
              <a:schemeClr val="tx2"/>
            </a:solidFill>
            <a:prstDash val="solid"/>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6076047-DAB7-4A4C-AA17-D3C56AA6B632}"/>
              </a:ext>
            </a:extLst>
          </p:cNvPr>
          <p:cNvSpPr/>
          <p:nvPr/>
        </p:nvSpPr>
        <p:spPr bwMode="auto">
          <a:xfrm>
            <a:off x="584200" y="5962651"/>
            <a:ext cx="7676212" cy="438150"/>
          </a:xfrm>
          <a:prstGeom prst="rect">
            <a:avLst/>
          </a:prstGeom>
          <a:solidFill>
            <a:schemeClr val="bg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sp>
        <p:nvSpPr>
          <p:cNvPr id="86" name="Rectangle 85">
            <a:extLst>
              <a:ext uri="{FF2B5EF4-FFF2-40B4-BE49-F238E27FC236}">
                <a16:creationId xmlns:a16="http://schemas.microsoft.com/office/drawing/2014/main" id="{1E91CC6C-72AA-4A4A-8CF7-0A8DADF6E4DD}"/>
              </a:ext>
            </a:extLst>
          </p:cNvPr>
          <p:cNvSpPr/>
          <p:nvPr/>
        </p:nvSpPr>
        <p:spPr bwMode="auto">
          <a:xfrm>
            <a:off x="9145959" y="4520187"/>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a:solidFill>
                <a:srgbClr val="000000"/>
              </a:solidFill>
              <a:latin typeface="Segoe UI Semibold" panose="020B0702040204020203" pitchFamily="34" charset="0"/>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7" name="Rectangle 86">
            <a:extLst>
              <a:ext uri="{FF2B5EF4-FFF2-40B4-BE49-F238E27FC236}">
                <a16:creationId xmlns:a16="http://schemas.microsoft.com/office/drawing/2014/main" id="{73F34A39-3661-493A-A78C-DD96614D28D8}"/>
              </a:ext>
            </a:extLst>
          </p:cNvPr>
          <p:cNvSpPr/>
          <p:nvPr/>
        </p:nvSpPr>
        <p:spPr bwMode="auto">
          <a:xfrm>
            <a:off x="9146805" y="3373694"/>
            <a:ext cx="2681991" cy="1038552"/>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88" name="Rectangle 87">
            <a:extLst>
              <a:ext uri="{FF2B5EF4-FFF2-40B4-BE49-F238E27FC236}">
                <a16:creationId xmlns:a16="http://schemas.microsoft.com/office/drawing/2014/main" id="{65EC1920-01C8-4DAD-9621-821A8B7A4926}"/>
              </a:ext>
            </a:extLst>
          </p:cNvPr>
          <p:cNvSpPr/>
          <p:nvPr/>
        </p:nvSpPr>
        <p:spPr bwMode="auto">
          <a:xfrm>
            <a:off x="9145959" y="2056177"/>
            <a:ext cx="2683644" cy="119304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bindings</a:t>
            </a:r>
          </a:p>
        </p:txBody>
      </p:sp>
      <p:pic>
        <p:nvPicPr>
          <p:cNvPr id="89" name="Picture 88">
            <a:extLst>
              <a:ext uri="{FF2B5EF4-FFF2-40B4-BE49-F238E27FC236}">
                <a16:creationId xmlns:a16="http://schemas.microsoft.com/office/drawing/2014/main" id="{A382A497-8ACE-4AEE-B5F2-074D5EC50CD4}"/>
              </a:ext>
            </a:extLst>
          </p:cNvPr>
          <p:cNvPicPr>
            <a:picLocks noChangeAspect="1"/>
          </p:cNvPicPr>
          <p:nvPr/>
        </p:nvPicPr>
        <p:blipFill>
          <a:blip r:embed="rId4"/>
          <a:stretch>
            <a:fillRect/>
          </a:stretch>
        </p:blipFill>
        <p:spPr>
          <a:xfrm>
            <a:off x="9184396" y="4857487"/>
            <a:ext cx="398632" cy="345707"/>
          </a:xfrm>
          <a:prstGeom prst="rect">
            <a:avLst/>
          </a:prstGeom>
        </p:spPr>
      </p:pic>
      <p:pic>
        <p:nvPicPr>
          <p:cNvPr id="90" name="Picture 89">
            <a:extLst>
              <a:ext uri="{FF2B5EF4-FFF2-40B4-BE49-F238E27FC236}">
                <a16:creationId xmlns:a16="http://schemas.microsoft.com/office/drawing/2014/main" id="{BA807BCE-60E4-4BFB-BE93-E8D01F7C9CC9}"/>
              </a:ext>
            </a:extLst>
          </p:cNvPr>
          <p:cNvPicPr>
            <a:picLocks noChangeAspect="1"/>
          </p:cNvPicPr>
          <p:nvPr/>
        </p:nvPicPr>
        <p:blipFill>
          <a:blip r:embed="rId4"/>
          <a:stretch>
            <a:fillRect/>
          </a:stretch>
        </p:blipFill>
        <p:spPr>
          <a:xfrm>
            <a:off x="10370470" y="3789042"/>
            <a:ext cx="398632" cy="345707"/>
          </a:xfrm>
          <a:prstGeom prst="rect">
            <a:avLst/>
          </a:prstGeom>
        </p:spPr>
      </p:pic>
      <p:pic>
        <p:nvPicPr>
          <p:cNvPr id="91" name="Picture 90">
            <a:extLst>
              <a:ext uri="{FF2B5EF4-FFF2-40B4-BE49-F238E27FC236}">
                <a16:creationId xmlns:a16="http://schemas.microsoft.com/office/drawing/2014/main" id="{85934ED2-3AF4-4369-8CFC-F3C50B5D3D38}"/>
              </a:ext>
            </a:extLst>
          </p:cNvPr>
          <p:cNvPicPr>
            <a:picLocks noChangeAspect="1"/>
          </p:cNvPicPr>
          <p:nvPr/>
        </p:nvPicPr>
        <p:blipFill>
          <a:blip r:embed="rId5"/>
          <a:stretch>
            <a:fillRect/>
          </a:stretch>
        </p:blipFill>
        <p:spPr>
          <a:xfrm>
            <a:off x="9315636" y="3769514"/>
            <a:ext cx="301148" cy="278832"/>
          </a:xfrm>
          <a:prstGeom prst="rect">
            <a:avLst/>
          </a:prstGeom>
        </p:spPr>
      </p:pic>
      <p:sp>
        <p:nvSpPr>
          <p:cNvPr id="102" name="TextBox 101">
            <a:extLst>
              <a:ext uri="{FF2B5EF4-FFF2-40B4-BE49-F238E27FC236}">
                <a16:creationId xmlns:a16="http://schemas.microsoft.com/office/drawing/2014/main" id="{A0F6221D-ACFF-4017-BEF7-41E200C6EA1F}"/>
              </a:ext>
            </a:extLst>
          </p:cNvPr>
          <p:cNvSpPr txBox="1"/>
          <p:nvPr/>
        </p:nvSpPr>
        <p:spPr>
          <a:xfrm>
            <a:off x="10766158" y="2966062"/>
            <a:ext cx="52578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pic>
        <p:nvPicPr>
          <p:cNvPr id="105" name="Picture 104" descr="A close up of a box&#10;&#10;Description automatically generated">
            <a:extLst>
              <a:ext uri="{FF2B5EF4-FFF2-40B4-BE49-F238E27FC236}">
                <a16:creationId xmlns:a16="http://schemas.microsoft.com/office/drawing/2014/main" id="{09EA6CEE-7376-417A-BA3D-430E32AE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9907" y="2574752"/>
            <a:ext cx="344086" cy="381561"/>
          </a:xfrm>
          <a:prstGeom prst="rect">
            <a:avLst/>
          </a:prstGeom>
        </p:spPr>
      </p:pic>
      <p:pic>
        <p:nvPicPr>
          <p:cNvPr id="106" name="Picture 105">
            <a:extLst>
              <a:ext uri="{FF2B5EF4-FFF2-40B4-BE49-F238E27FC236}">
                <a16:creationId xmlns:a16="http://schemas.microsoft.com/office/drawing/2014/main" id="{21BE2B65-89E2-42DA-9CDC-8CBBC4C1FFAB}"/>
              </a:ext>
            </a:extLst>
          </p:cNvPr>
          <p:cNvPicPr>
            <a:picLocks noChangeAspect="1"/>
          </p:cNvPicPr>
          <p:nvPr/>
        </p:nvPicPr>
        <p:blipFill>
          <a:blip r:embed="rId7"/>
          <a:stretch>
            <a:fillRect/>
          </a:stretch>
        </p:blipFill>
        <p:spPr>
          <a:xfrm>
            <a:off x="10847762" y="2578561"/>
            <a:ext cx="362576" cy="371134"/>
          </a:xfrm>
          <a:prstGeom prst="rect">
            <a:avLst/>
          </a:prstGeom>
        </p:spPr>
      </p:pic>
      <p:sp>
        <p:nvSpPr>
          <p:cNvPr id="107" name="TextBox 106">
            <a:extLst>
              <a:ext uri="{FF2B5EF4-FFF2-40B4-BE49-F238E27FC236}">
                <a16:creationId xmlns:a16="http://schemas.microsoft.com/office/drawing/2014/main" id="{A02043B6-1C36-48A3-BD84-9C50E711202D}"/>
              </a:ext>
            </a:extLst>
          </p:cNvPr>
          <p:cNvSpPr txBox="1"/>
          <p:nvPr/>
        </p:nvSpPr>
        <p:spPr>
          <a:xfrm>
            <a:off x="10273597" y="2966062"/>
            <a:ext cx="376706"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108" name="TextBox 107">
            <a:extLst>
              <a:ext uri="{FF2B5EF4-FFF2-40B4-BE49-F238E27FC236}">
                <a16:creationId xmlns:a16="http://schemas.microsoft.com/office/drawing/2014/main" id="{88E2EBD1-BEC9-41F9-8A4D-0A636AF8C61B}"/>
              </a:ext>
            </a:extLst>
          </p:cNvPr>
          <p:cNvSpPr txBox="1"/>
          <p:nvPr/>
        </p:nvSpPr>
        <p:spPr>
          <a:xfrm>
            <a:off x="9276110" y="2966062"/>
            <a:ext cx="40876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109" name="TextBox 108">
            <a:extLst>
              <a:ext uri="{FF2B5EF4-FFF2-40B4-BE49-F238E27FC236}">
                <a16:creationId xmlns:a16="http://schemas.microsoft.com/office/drawing/2014/main" id="{E01933F9-B345-4544-B4C3-D249D8F9C127}"/>
              </a:ext>
            </a:extLst>
          </p:cNvPr>
          <p:cNvSpPr txBox="1"/>
          <p:nvPr/>
        </p:nvSpPr>
        <p:spPr>
          <a:xfrm>
            <a:off x="9867469" y="2966062"/>
            <a:ext cx="214802"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110" name="Picture 109" descr="A close up of a logo&#10;&#10;Description automatically generated">
            <a:extLst>
              <a:ext uri="{FF2B5EF4-FFF2-40B4-BE49-F238E27FC236}">
                <a16:creationId xmlns:a16="http://schemas.microsoft.com/office/drawing/2014/main" id="{EDDAA754-3A26-417D-A8FF-82183C06EDD9}"/>
              </a:ext>
            </a:extLst>
          </p:cNvPr>
          <p:cNvPicPr>
            <a:picLocks noChangeAspect="1"/>
          </p:cNvPicPr>
          <p:nvPr/>
        </p:nvPicPr>
        <p:blipFill>
          <a:blip r:embed="rId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888520" y="2618568"/>
            <a:ext cx="172702" cy="286970"/>
          </a:xfrm>
          <a:prstGeom prst="rect">
            <a:avLst/>
          </a:prstGeom>
        </p:spPr>
      </p:pic>
      <p:sp>
        <p:nvSpPr>
          <p:cNvPr id="111" name="TextBox 110">
            <a:extLst>
              <a:ext uri="{FF2B5EF4-FFF2-40B4-BE49-F238E27FC236}">
                <a16:creationId xmlns:a16="http://schemas.microsoft.com/office/drawing/2014/main" id="{D7EF2520-59EA-44CB-8D1B-2EFAB3F7E035}"/>
              </a:ext>
            </a:extLst>
          </p:cNvPr>
          <p:cNvSpPr txBox="1"/>
          <p:nvPr/>
        </p:nvSpPr>
        <p:spPr>
          <a:xfrm>
            <a:off x="11301468" y="2704999"/>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12" name="TextBox 111">
            <a:extLst>
              <a:ext uri="{FF2B5EF4-FFF2-40B4-BE49-F238E27FC236}">
                <a16:creationId xmlns:a16="http://schemas.microsoft.com/office/drawing/2014/main" id="{238F9823-2867-42CB-B632-0AB1557F6D0D}"/>
              </a:ext>
            </a:extLst>
          </p:cNvPr>
          <p:cNvSpPr txBox="1"/>
          <p:nvPr/>
        </p:nvSpPr>
        <p:spPr>
          <a:xfrm>
            <a:off x="9791340" y="4092062"/>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3" name="TextBox 112">
            <a:extLst>
              <a:ext uri="{FF2B5EF4-FFF2-40B4-BE49-F238E27FC236}">
                <a16:creationId xmlns:a16="http://schemas.microsoft.com/office/drawing/2014/main" id="{114F6406-A3DA-417F-AAB2-CABC12A18578}"/>
              </a:ext>
            </a:extLst>
          </p:cNvPr>
          <p:cNvSpPr txBox="1"/>
          <p:nvPr/>
        </p:nvSpPr>
        <p:spPr>
          <a:xfrm>
            <a:off x="9121315" y="4090087"/>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116" name="Graphic 115">
            <a:extLst>
              <a:ext uri="{FF2B5EF4-FFF2-40B4-BE49-F238E27FC236}">
                <a16:creationId xmlns:a16="http://schemas.microsoft.com/office/drawing/2014/main" id="{F9455C2A-678C-436A-A520-E644246A91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44202" y="2626303"/>
            <a:ext cx="272582" cy="279016"/>
          </a:xfrm>
          <a:prstGeom prst="rect">
            <a:avLst/>
          </a:prstGeom>
        </p:spPr>
      </p:pic>
      <p:pic>
        <p:nvPicPr>
          <p:cNvPr id="118" name="Graphic 117">
            <a:extLst>
              <a:ext uri="{FF2B5EF4-FFF2-40B4-BE49-F238E27FC236}">
                <a16:creationId xmlns:a16="http://schemas.microsoft.com/office/drawing/2014/main" id="{38D74D83-1E82-4906-8EC5-44EFAD6AD6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5549" y="3771394"/>
            <a:ext cx="270564" cy="276952"/>
          </a:xfrm>
          <a:prstGeom prst="rect">
            <a:avLst/>
          </a:prstGeom>
        </p:spPr>
      </p:pic>
      <p:sp>
        <p:nvSpPr>
          <p:cNvPr id="22" name="Rectangle 21">
            <a:extLst>
              <a:ext uri="{FF2B5EF4-FFF2-40B4-BE49-F238E27FC236}">
                <a16:creationId xmlns:a16="http://schemas.microsoft.com/office/drawing/2014/main" id="{47D502C4-56D3-464E-AC19-C0284DE49BA7}"/>
              </a:ext>
            </a:extLst>
          </p:cNvPr>
          <p:cNvSpPr/>
          <p:nvPr/>
        </p:nvSpPr>
        <p:spPr>
          <a:xfrm>
            <a:off x="9327952" y="2340737"/>
            <a:ext cx="682879" cy="127784"/>
          </a:xfrm>
          <a:prstGeom prst="rect">
            <a:avLst/>
          </a:prstGeom>
        </p:spPr>
        <p:txBody>
          <a:bodyPr wrap="non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194" name="TextBox 193">
            <a:extLst>
              <a:ext uri="{FF2B5EF4-FFF2-40B4-BE49-F238E27FC236}">
                <a16:creationId xmlns:a16="http://schemas.microsoft.com/office/drawing/2014/main" id="{6FC3CDCE-3A8D-4972-B749-AEF83AECC081}"/>
              </a:ext>
            </a:extLst>
          </p:cNvPr>
          <p:cNvSpPr txBox="1"/>
          <p:nvPr/>
        </p:nvSpPr>
        <p:spPr>
          <a:xfrm>
            <a:off x="11299842" y="3965600"/>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95" name="TextBox 194">
            <a:extLst>
              <a:ext uri="{FF2B5EF4-FFF2-40B4-BE49-F238E27FC236}">
                <a16:creationId xmlns:a16="http://schemas.microsoft.com/office/drawing/2014/main" id="{557752D3-DAC6-4D22-9539-8E60984877E5}"/>
              </a:ext>
            </a:extLst>
          </p:cNvPr>
          <p:cNvSpPr txBox="1"/>
          <p:nvPr/>
        </p:nvSpPr>
        <p:spPr>
          <a:xfrm>
            <a:off x="11373925" y="4887611"/>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grpSp>
        <p:nvGrpSpPr>
          <p:cNvPr id="2" name="Group 1">
            <a:extLst>
              <a:ext uri="{FF2B5EF4-FFF2-40B4-BE49-F238E27FC236}">
                <a16:creationId xmlns:a16="http://schemas.microsoft.com/office/drawing/2014/main" id="{7A19EAEE-9664-41E4-BDD7-FB6CCB950B35}"/>
              </a:ext>
            </a:extLst>
          </p:cNvPr>
          <p:cNvGrpSpPr/>
          <p:nvPr/>
        </p:nvGrpSpPr>
        <p:grpSpPr>
          <a:xfrm>
            <a:off x="882353" y="2279772"/>
            <a:ext cx="1638077" cy="1318193"/>
            <a:chOff x="1055073" y="2279772"/>
            <a:chExt cx="1638077" cy="1318193"/>
          </a:xfrm>
        </p:grpSpPr>
        <p:sp>
          <p:nvSpPr>
            <p:cNvPr id="190" name="Rectangle 189">
              <a:extLst>
                <a:ext uri="{FF2B5EF4-FFF2-40B4-BE49-F238E27FC236}">
                  <a16:creationId xmlns:a16="http://schemas.microsoft.com/office/drawing/2014/main" id="{F89DD0B0-2A28-407D-960D-0C57EBF0075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91" name="Rounded Rectangle 5">
              <a:extLst>
                <a:ext uri="{FF2B5EF4-FFF2-40B4-BE49-F238E27FC236}">
                  <a16:creationId xmlns:a16="http://schemas.microsoft.com/office/drawing/2014/main" id="{BBD6AEDE-44F7-46DD-B8F8-B3579782BB3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98" name="Graphic 197">
              <a:extLst>
                <a:ext uri="{FF2B5EF4-FFF2-40B4-BE49-F238E27FC236}">
                  <a16:creationId xmlns:a16="http://schemas.microsoft.com/office/drawing/2014/main" id="{7FF38056-8781-4C21-A3C7-98A08E48B3A6}"/>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99" name="Rectangle 198">
              <a:extLst>
                <a:ext uri="{FF2B5EF4-FFF2-40B4-BE49-F238E27FC236}">
                  <a16:creationId xmlns:a16="http://schemas.microsoft.com/office/drawing/2014/main" id="{23102DFF-AE02-4821-B1B4-C8556CD43641}"/>
                </a:ext>
              </a:extLst>
            </p:cNvPr>
            <p:cNvSpPr/>
            <p:nvPr/>
          </p:nvSpPr>
          <p:spPr>
            <a:xfrm>
              <a:off x="1432560" y="3248794"/>
              <a:ext cx="904351"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Actor Placement</a:t>
              </a:r>
            </a:p>
          </p:txBody>
        </p:sp>
      </p:grpSp>
      <p:grpSp>
        <p:nvGrpSpPr>
          <p:cNvPr id="92" name="Group 91">
            <a:extLst>
              <a:ext uri="{FF2B5EF4-FFF2-40B4-BE49-F238E27FC236}">
                <a16:creationId xmlns:a16="http://schemas.microsoft.com/office/drawing/2014/main" id="{D4313FB5-3550-4B87-B5E2-5823CA81A686}"/>
              </a:ext>
            </a:extLst>
          </p:cNvPr>
          <p:cNvGrpSpPr/>
          <p:nvPr/>
        </p:nvGrpSpPr>
        <p:grpSpPr>
          <a:xfrm>
            <a:off x="2719023" y="2279772"/>
            <a:ext cx="1638077" cy="1318193"/>
            <a:chOff x="1055073" y="2279772"/>
            <a:chExt cx="1638077" cy="1318193"/>
          </a:xfrm>
        </p:grpSpPr>
        <p:sp>
          <p:nvSpPr>
            <p:cNvPr id="93" name="Rectangle 92">
              <a:extLst>
                <a:ext uri="{FF2B5EF4-FFF2-40B4-BE49-F238E27FC236}">
                  <a16:creationId xmlns:a16="http://schemas.microsoft.com/office/drawing/2014/main" id="{B330F997-CFBD-4EF6-8EE2-56FF6942F8B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4" name="Rounded Rectangle 5">
              <a:extLst>
                <a:ext uri="{FF2B5EF4-FFF2-40B4-BE49-F238E27FC236}">
                  <a16:creationId xmlns:a16="http://schemas.microsoft.com/office/drawing/2014/main" id="{59BE0C1B-AE2C-4547-BFE8-F8371D4307D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95" name="Graphic 94">
              <a:extLst>
                <a:ext uri="{FF2B5EF4-FFF2-40B4-BE49-F238E27FC236}">
                  <a16:creationId xmlns:a16="http://schemas.microsoft.com/office/drawing/2014/main" id="{7C99E107-8E42-4AF7-A9D8-34BEDF064AAF}"/>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96" name="Rectangle 95">
              <a:extLst>
                <a:ext uri="{FF2B5EF4-FFF2-40B4-BE49-F238E27FC236}">
                  <a16:creationId xmlns:a16="http://schemas.microsoft.com/office/drawing/2014/main" id="{3505C0BE-3739-43C2-9692-B1319BE464D5}"/>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 Injector</a:t>
              </a:r>
            </a:p>
          </p:txBody>
        </p:sp>
      </p:grpSp>
      <p:grpSp>
        <p:nvGrpSpPr>
          <p:cNvPr id="97" name="Group 96">
            <a:extLst>
              <a:ext uri="{FF2B5EF4-FFF2-40B4-BE49-F238E27FC236}">
                <a16:creationId xmlns:a16="http://schemas.microsoft.com/office/drawing/2014/main" id="{014F6476-5040-4034-9897-AA5FBCC26382}"/>
              </a:ext>
            </a:extLst>
          </p:cNvPr>
          <p:cNvGrpSpPr/>
          <p:nvPr/>
        </p:nvGrpSpPr>
        <p:grpSpPr>
          <a:xfrm>
            <a:off x="6361244" y="2279772"/>
            <a:ext cx="1638077" cy="1318193"/>
            <a:chOff x="1055073" y="2279772"/>
            <a:chExt cx="1638077" cy="1318193"/>
          </a:xfrm>
        </p:grpSpPr>
        <p:sp>
          <p:nvSpPr>
            <p:cNvPr id="98" name="Rectangle 97">
              <a:extLst>
                <a:ext uri="{FF2B5EF4-FFF2-40B4-BE49-F238E27FC236}">
                  <a16:creationId xmlns:a16="http://schemas.microsoft.com/office/drawing/2014/main" id="{A8754C7E-ACE2-4026-B47B-9A4A5DA64105}"/>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9" name="Rounded Rectangle 5">
              <a:extLst>
                <a:ext uri="{FF2B5EF4-FFF2-40B4-BE49-F238E27FC236}">
                  <a16:creationId xmlns:a16="http://schemas.microsoft.com/office/drawing/2014/main" id="{B4E277C2-6F2F-460E-89BF-1E8F5364F133}"/>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00" name="Graphic 99">
              <a:extLst>
                <a:ext uri="{FF2B5EF4-FFF2-40B4-BE49-F238E27FC236}">
                  <a16:creationId xmlns:a16="http://schemas.microsoft.com/office/drawing/2014/main" id="{687A8973-F615-41C7-9A9A-47DFE127FB89}"/>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01" name="Rectangle 100">
              <a:extLst>
                <a:ext uri="{FF2B5EF4-FFF2-40B4-BE49-F238E27FC236}">
                  <a16:creationId xmlns:a16="http://schemas.microsoft.com/office/drawing/2014/main" id="{6B4EA1C9-1BEA-4FA2-92F4-876665B5B6E6}"/>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Operator</a:t>
              </a:r>
            </a:p>
          </p:txBody>
        </p:sp>
      </p:grpSp>
      <p:grpSp>
        <p:nvGrpSpPr>
          <p:cNvPr id="162" name="Group 161">
            <a:extLst>
              <a:ext uri="{FF2B5EF4-FFF2-40B4-BE49-F238E27FC236}">
                <a16:creationId xmlns:a16="http://schemas.microsoft.com/office/drawing/2014/main" id="{B68F3260-E3BA-458C-A6C2-2E7D03D8AB7E}"/>
              </a:ext>
            </a:extLst>
          </p:cNvPr>
          <p:cNvGrpSpPr/>
          <p:nvPr/>
        </p:nvGrpSpPr>
        <p:grpSpPr>
          <a:xfrm>
            <a:off x="4766952" y="4616685"/>
            <a:ext cx="1190067" cy="569692"/>
            <a:chOff x="8148812" y="2687152"/>
            <a:chExt cx="1190067" cy="569692"/>
          </a:xfrm>
        </p:grpSpPr>
        <p:sp>
          <p:nvSpPr>
            <p:cNvPr id="163" name="Rectangle 162">
              <a:extLst>
                <a:ext uri="{FF2B5EF4-FFF2-40B4-BE49-F238E27FC236}">
                  <a16:creationId xmlns:a16="http://schemas.microsoft.com/office/drawing/2014/main" id="{F0DA63E1-5F66-42FE-BB31-2693AABCDDE9}"/>
                </a:ext>
              </a:extLst>
            </p:cNvPr>
            <p:cNvSpPr/>
            <p:nvPr/>
          </p:nvSpPr>
          <p:spPr>
            <a:xfrm>
              <a:off x="8259392" y="268715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Dapr</a:t>
              </a: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API</a:t>
              </a:r>
            </a:p>
          </p:txBody>
        </p:sp>
        <p:cxnSp>
          <p:nvCxnSpPr>
            <p:cNvPr id="164" name="Straight Arrow Connector 163">
              <a:extLst>
                <a:ext uri="{FF2B5EF4-FFF2-40B4-BE49-F238E27FC236}">
                  <a16:creationId xmlns:a16="http://schemas.microsoft.com/office/drawing/2014/main" id="{67B99C3B-8350-44A7-983A-5670446BFFA1}"/>
                </a:ext>
              </a:extLst>
            </p:cNvPr>
            <p:cNvCxnSpPr>
              <a:cxnSpLocks/>
            </p:cNvCxnSpPr>
            <p:nvPr/>
          </p:nvCxnSpPr>
          <p:spPr>
            <a:xfrm>
              <a:off x="8148812" y="3014872"/>
              <a:ext cx="1190067" cy="0"/>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2709EA60-E8B1-4F0A-8B00-EA30770EAAD5}"/>
                </a:ext>
              </a:extLst>
            </p:cNvPr>
            <p:cNvSpPr/>
            <p:nvPr/>
          </p:nvSpPr>
          <p:spPr>
            <a:xfrm>
              <a:off x="8272645" y="3026012"/>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9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BEF343E7-3C51-4053-9044-8304533FFF21}"/>
              </a:ext>
            </a:extLst>
          </p:cNvPr>
          <p:cNvGrpSpPr/>
          <p:nvPr/>
        </p:nvGrpSpPr>
        <p:grpSpPr>
          <a:xfrm>
            <a:off x="3836504" y="5505702"/>
            <a:ext cx="5179326" cy="344072"/>
            <a:chOff x="3836504" y="5486650"/>
            <a:chExt cx="4726541" cy="365333"/>
          </a:xfrm>
        </p:grpSpPr>
        <p:sp>
          <p:nvSpPr>
            <p:cNvPr id="167" name="Rectangle 166">
              <a:extLst>
                <a:ext uri="{FF2B5EF4-FFF2-40B4-BE49-F238E27FC236}">
                  <a16:creationId xmlns:a16="http://schemas.microsoft.com/office/drawing/2014/main" id="{DEF47A3D-5494-439D-8960-4B913D0EE846}"/>
                </a:ext>
              </a:extLst>
            </p:cNvPr>
            <p:cNvSpPr/>
            <p:nvPr/>
          </p:nvSpPr>
          <p:spPr>
            <a:xfrm>
              <a:off x="6757226" y="5704926"/>
              <a:ext cx="1412602" cy="14705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Uses components</a:t>
              </a:r>
            </a:p>
          </p:txBody>
        </p:sp>
        <p:grpSp>
          <p:nvGrpSpPr>
            <p:cNvPr id="168" name="Group 167">
              <a:extLst>
                <a:ext uri="{FF2B5EF4-FFF2-40B4-BE49-F238E27FC236}">
                  <a16:creationId xmlns:a16="http://schemas.microsoft.com/office/drawing/2014/main" id="{AEC6CC24-7B23-4E94-A9DC-B5B24E4D096F}"/>
                </a:ext>
              </a:extLst>
            </p:cNvPr>
            <p:cNvGrpSpPr/>
            <p:nvPr/>
          </p:nvGrpSpPr>
          <p:grpSpPr>
            <a:xfrm>
              <a:off x="3836504" y="5486650"/>
              <a:ext cx="4726541" cy="199775"/>
              <a:chOff x="3745062" y="5147756"/>
              <a:chExt cx="4817983" cy="369998"/>
            </a:xfrm>
          </p:grpSpPr>
          <p:cxnSp>
            <p:nvCxnSpPr>
              <p:cNvPr id="169" name="Straight Arrow Connector 168">
                <a:extLst>
                  <a:ext uri="{FF2B5EF4-FFF2-40B4-BE49-F238E27FC236}">
                    <a16:creationId xmlns:a16="http://schemas.microsoft.com/office/drawing/2014/main" id="{E9A8EA33-A2BB-4DD2-BD79-B34705CB91DE}"/>
                  </a:ext>
                </a:extLst>
              </p:cNvPr>
              <p:cNvCxnSpPr>
                <a:cxnSpLocks/>
              </p:cNvCxnSpPr>
              <p:nvPr/>
            </p:nvCxnSpPr>
            <p:spPr>
              <a:xfrm flipV="1">
                <a:off x="3753064" y="5147756"/>
                <a:ext cx="3907" cy="369998"/>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1038C1A-0547-4B0F-9AAB-4421DA49108D}"/>
                  </a:ext>
                </a:extLst>
              </p:cNvPr>
              <p:cNvCxnSpPr>
                <a:cxnSpLocks/>
              </p:cNvCxnSpPr>
              <p:nvPr/>
            </p:nvCxnSpPr>
            <p:spPr>
              <a:xfrm flipV="1">
                <a:off x="3745062" y="5505888"/>
                <a:ext cx="4817983" cy="8539"/>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126" name="Group 125">
            <a:extLst>
              <a:ext uri="{FF2B5EF4-FFF2-40B4-BE49-F238E27FC236}">
                <a16:creationId xmlns:a16="http://schemas.microsoft.com/office/drawing/2014/main" id="{8B538BD3-5665-47A1-8D53-B8DF7DD3309E}"/>
              </a:ext>
            </a:extLst>
          </p:cNvPr>
          <p:cNvGrpSpPr/>
          <p:nvPr/>
        </p:nvGrpSpPr>
        <p:grpSpPr>
          <a:xfrm>
            <a:off x="3146374" y="4528064"/>
            <a:ext cx="1482070" cy="946425"/>
            <a:chOff x="1128729" y="2565401"/>
            <a:chExt cx="1482070" cy="946425"/>
          </a:xfrm>
        </p:grpSpPr>
        <p:sp>
          <p:nvSpPr>
            <p:cNvPr id="131" name="Rounded Rectangle 5">
              <a:extLst>
                <a:ext uri="{FF2B5EF4-FFF2-40B4-BE49-F238E27FC236}">
                  <a16:creationId xmlns:a16="http://schemas.microsoft.com/office/drawing/2014/main" id="{0DCC28DD-779D-40F7-A366-9DFCF80B4EB6}"/>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32" name="Graphic 131">
              <a:extLst>
                <a:ext uri="{FF2B5EF4-FFF2-40B4-BE49-F238E27FC236}">
                  <a16:creationId xmlns:a16="http://schemas.microsoft.com/office/drawing/2014/main" id="{7863B2AA-6614-4A87-A723-3A108864727D}"/>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33" name="Rectangle 132">
              <a:extLst>
                <a:ext uri="{FF2B5EF4-FFF2-40B4-BE49-F238E27FC236}">
                  <a16:creationId xmlns:a16="http://schemas.microsoft.com/office/drawing/2014/main" id="{A2F94F70-BFAE-4172-AB98-E63109B357D4}"/>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grpSp>
      <p:sp>
        <p:nvSpPr>
          <p:cNvPr id="148" name="Rounded Rectangle 5">
            <a:extLst>
              <a:ext uri="{FF2B5EF4-FFF2-40B4-BE49-F238E27FC236}">
                <a16:creationId xmlns:a16="http://schemas.microsoft.com/office/drawing/2014/main" id="{B8A63340-BA71-47D5-B12C-6227314F81E6}"/>
              </a:ext>
            </a:extLst>
          </p:cNvPr>
          <p:cNvSpPr/>
          <p:nvPr/>
        </p:nvSpPr>
        <p:spPr bwMode="auto">
          <a:xfrm>
            <a:off x="6111547" y="4528064"/>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sp>
        <p:nvSpPr>
          <p:cNvPr id="149" name="Rectangle 148">
            <a:extLst>
              <a:ext uri="{FF2B5EF4-FFF2-40B4-BE49-F238E27FC236}">
                <a16:creationId xmlns:a16="http://schemas.microsoft.com/office/drawing/2014/main" id="{235065BA-7C3A-4305-8353-E3697146CE68}"/>
              </a:ext>
            </a:extLst>
          </p:cNvPr>
          <p:cNvSpPr/>
          <p:nvPr/>
        </p:nvSpPr>
        <p:spPr>
          <a:xfrm>
            <a:off x="6349036" y="5211457"/>
            <a:ext cx="1010476"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078D4"/>
                </a:solidFill>
                <a:effectLst/>
                <a:uLnTx/>
                <a:uFillTx/>
                <a:latin typeface="Segoe UI"/>
                <a:ea typeface="+mn-ea"/>
                <a:cs typeface="Segoe UI" pitchFamily="34" charset="0"/>
              </a:rPr>
              <a:t>Application code</a:t>
            </a:r>
          </a:p>
        </p:txBody>
      </p:sp>
      <p:grpSp>
        <p:nvGrpSpPr>
          <p:cNvPr id="136" name="app development" descr="application development">
            <a:extLst>
              <a:ext uri="{FF2B5EF4-FFF2-40B4-BE49-F238E27FC236}">
                <a16:creationId xmlns:a16="http://schemas.microsoft.com/office/drawing/2014/main" id="{4228879E-A60B-4BE8-B434-EBAF16E41FE2}"/>
              </a:ext>
            </a:extLst>
          </p:cNvPr>
          <p:cNvGrpSpPr/>
          <p:nvPr/>
        </p:nvGrpSpPr>
        <p:grpSpPr>
          <a:xfrm>
            <a:off x="6656144" y="4882921"/>
            <a:ext cx="435081" cy="262361"/>
            <a:chOff x="1619312" y="4920549"/>
            <a:chExt cx="500422" cy="301763"/>
          </a:xfrm>
        </p:grpSpPr>
        <p:sp>
          <p:nvSpPr>
            <p:cNvPr id="137" name="Freeform: Shape 136">
              <a:extLst>
                <a:ext uri="{FF2B5EF4-FFF2-40B4-BE49-F238E27FC236}">
                  <a16:creationId xmlns:a16="http://schemas.microsoft.com/office/drawing/2014/main" id="{C6093FEF-DEA2-432E-9638-11C85DE183B8}"/>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513984-A1E9-4B26-8BE3-7393794BB206}"/>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5838532-6F9C-4407-B2E1-4B7F9FF40681}"/>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E5B3230-C335-48AB-AB71-5E2C132C175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9B2BCF03-326E-45E5-8C95-7BC9155BA199}"/>
              </a:ext>
            </a:extLst>
          </p:cNvPr>
          <p:cNvGrpSpPr/>
          <p:nvPr/>
        </p:nvGrpSpPr>
        <p:grpSpPr>
          <a:xfrm>
            <a:off x="4532221" y="2270742"/>
            <a:ext cx="1638077" cy="1318193"/>
            <a:chOff x="1055073" y="2279772"/>
            <a:chExt cx="1638077" cy="1318193"/>
          </a:xfrm>
        </p:grpSpPr>
        <p:sp>
          <p:nvSpPr>
            <p:cNvPr id="82" name="Rectangle 81">
              <a:extLst>
                <a:ext uri="{FF2B5EF4-FFF2-40B4-BE49-F238E27FC236}">
                  <a16:creationId xmlns:a16="http://schemas.microsoft.com/office/drawing/2014/main" id="{1A6B1B32-8DEC-466B-A66C-6846BA162C30}"/>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83" name="Rounded Rectangle 5">
              <a:extLst>
                <a:ext uri="{FF2B5EF4-FFF2-40B4-BE49-F238E27FC236}">
                  <a16:creationId xmlns:a16="http://schemas.microsoft.com/office/drawing/2014/main" id="{42C9837B-2A5B-4769-ABC2-B0F021B53887}"/>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84" name="Graphic 83">
              <a:extLst>
                <a:ext uri="{FF2B5EF4-FFF2-40B4-BE49-F238E27FC236}">
                  <a16:creationId xmlns:a16="http://schemas.microsoft.com/office/drawing/2014/main" id="{C4DEEB15-5FA0-4CE8-ABD3-4CC2C9AC3140}"/>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85" name="Rectangle 84">
              <a:extLst>
                <a:ext uri="{FF2B5EF4-FFF2-40B4-BE49-F238E27FC236}">
                  <a16:creationId xmlns:a16="http://schemas.microsoft.com/office/drawing/2014/main" id="{D23DF9EF-9128-42DF-87E6-9AF070D139D0}"/>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spc="-10">
                  <a:solidFill>
                    <a:srgbClr val="0D2192"/>
                  </a:solidFill>
                  <a:latin typeface="Segoe UI"/>
                  <a:cs typeface="Segoe UI" pitchFamily="34" charset="0"/>
                </a:rPr>
                <a:t>Sentry</a:t>
              </a:r>
              <a:endPar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endParaRPr>
            </a:p>
          </p:txBody>
        </p:sp>
      </p:grpSp>
      <p:sp>
        <p:nvSpPr>
          <p:cNvPr id="103" name="Rectangle 6">
            <a:extLst>
              <a:ext uri="{FF2B5EF4-FFF2-40B4-BE49-F238E27FC236}">
                <a16:creationId xmlns:a16="http://schemas.microsoft.com/office/drawing/2014/main" id="{A1186101-22D0-426B-B6D1-CF606E121FFB}"/>
              </a:ext>
            </a:extLst>
          </p:cNvPr>
          <p:cNvSpPr/>
          <p:nvPr/>
        </p:nvSpPr>
        <p:spPr bwMode="auto">
          <a:xfrm>
            <a:off x="5347504" y="3509922"/>
            <a:ext cx="1863827" cy="347731"/>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87E20AEB-4137-489F-B169-AAA74DBB46C6}"/>
              </a:ext>
            </a:extLst>
          </p:cNvPr>
          <p:cNvSpPr/>
          <p:nvPr/>
        </p:nvSpPr>
        <p:spPr>
          <a:xfrm>
            <a:off x="4847798" y="1989857"/>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Certificate Authority</a:t>
            </a:r>
          </a:p>
        </p:txBody>
      </p:sp>
      <p:grpSp>
        <p:nvGrpSpPr>
          <p:cNvPr id="121" name="Group 120">
            <a:extLst>
              <a:ext uri="{FF2B5EF4-FFF2-40B4-BE49-F238E27FC236}">
                <a16:creationId xmlns:a16="http://schemas.microsoft.com/office/drawing/2014/main" id="{3B8116B3-10E2-4152-BEC1-9C57C77908E8}"/>
              </a:ext>
            </a:extLst>
          </p:cNvPr>
          <p:cNvGrpSpPr/>
          <p:nvPr/>
        </p:nvGrpSpPr>
        <p:grpSpPr>
          <a:xfrm>
            <a:off x="6984102" y="6013691"/>
            <a:ext cx="294425" cy="294425"/>
            <a:chOff x="729363" y="7184715"/>
            <a:chExt cx="573750" cy="573750"/>
          </a:xfrm>
        </p:grpSpPr>
        <p:sp>
          <p:nvSpPr>
            <p:cNvPr id="122" name="AutoShape 25">
              <a:extLst>
                <a:ext uri="{FF2B5EF4-FFF2-40B4-BE49-F238E27FC236}">
                  <a16:creationId xmlns:a16="http://schemas.microsoft.com/office/drawing/2014/main" id="{966556ED-C278-4363-81AB-7D3B3B85FFDB}"/>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27">
              <a:extLst>
                <a:ext uri="{FF2B5EF4-FFF2-40B4-BE49-F238E27FC236}">
                  <a16:creationId xmlns:a16="http://schemas.microsoft.com/office/drawing/2014/main" id="{A2805259-84D7-4ED0-B2C0-2667AC5EB1C9}"/>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8">
              <a:extLst>
                <a:ext uri="{FF2B5EF4-FFF2-40B4-BE49-F238E27FC236}">
                  <a16:creationId xmlns:a16="http://schemas.microsoft.com/office/drawing/2014/main" id="{BD34462A-79E5-40A8-AF07-5A080351E15A}"/>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9">
              <a:extLst>
                <a:ext uri="{FF2B5EF4-FFF2-40B4-BE49-F238E27FC236}">
                  <a16:creationId xmlns:a16="http://schemas.microsoft.com/office/drawing/2014/main" id="{ED83B688-58AD-43E9-A275-5EA7CE3F026E}"/>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0">
              <a:extLst>
                <a:ext uri="{FF2B5EF4-FFF2-40B4-BE49-F238E27FC236}">
                  <a16:creationId xmlns:a16="http://schemas.microsoft.com/office/drawing/2014/main" id="{5C08F9C2-13BC-4951-B406-53AEA6832FC2}"/>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1">
              <a:extLst>
                <a:ext uri="{FF2B5EF4-FFF2-40B4-BE49-F238E27FC236}">
                  <a16:creationId xmlns:a16="http://schemas.microsoft.com/office/drawing/2014/main" id="{D4205C76-4729-42FC-A575-BC3C4615A586}"/>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2">
              <a:extLst>
                <a:ext uri="{FF2B5EF4-FFF2-40B4-BE49-F238E27FC236}">
                  <a16:creationId xmlns:a16="http://schemas.microsoft.com/office/drawing/2014/main" id="{F53600E2-9E3E-46B3-A4CB-ADBE8A96B167}"/>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3">
              <a:extLst>
                <a:ext uri="{FF2B5EF4-FFF2-40B4-BE49-F238E27FC236}">
                  <a16:creationId xmlns:a16="http://schemas.microsoft.com/office/drawing/2014/main" id="{A724944B-6FF8-4BFF-8CDB-FE61320E2272}"/>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3" name="cloud 4" descr="cloud">
            <a:extLst>
              <a:ext uri="{FF2B5EF4-FFF2-40B4-BE49-F238E27FC236}">
                <a16:creationId xmlns:a16="http://schemas.microsoft.com/office/drawing/2014/main" id="{4A748AD9-3E3E-471B-BD5E-8F8321865842}"/>
              </a:ext>
            </a:extLst>
          </p:cNvPr>
          <p:cNvSpPr>
            <a:spLocks noChangeAspect="1"/>
          </p:cNvSpPr>
          <p:nvPr/>
        </p:nvSpPr>
        <p:spPr bwMode="auto">
          <a:xfrm flipV="1">
            <a:off x="1739676" y="6020573"/>
            <a:ext cx="539032" cy="29714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w="25400" cap="flat">
            <a:noFill/>
            <a:prstDash val="solid"/>
            <a:miter lim="800000"/>
            <a:headEnd/>
            <a:tailEnd/>
          </a:ln>
          <a:effectLst>
            <a:outerShdw blurRad="152400" sx="102000" sy="102000" algn="ctr" rotWithShape="0">
              <a:prstClr val="black">
                <a:alpha val="30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pic>
        <p:nvPicPr>
          <p:cNvPr id="1026" name="Picture 2" descr="Image result for rabbitmq logo">
            <a:extLst>
              <a:ext uri="{FF2B5EF4-FFF2-40B4-BE49-F238E27FC236}">
                <a16:creationId xmlns:a16="http://schemas.microsoft.com/office/drawing/2014/main" id="{CEF25BED-4524-4D6C-9A86-7F2EF43AA5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19961" y="4914291"/>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7424666C-4325-4494-832C-ED8EC9A110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44123" y="4846986"/>
            <a:ext cx="345707" cy="3457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ervice Bus Logo">
            <a:extLst>
              <a:ext uri="{FF2B5EF4-FFF2-40B4-BE49-F238E27FC236}">
                <a16:creationId xmlns:a16="http://schemas.microsoft.com/office/drawing/2014/main" id="{98961249-2FB2-470F-9FF1-16F79A11EBF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74350" y="4826672"/>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27F841BD-301F-4138-A0F7-934FE3D8BBDF}"/>
              </a:ext>
            </a:extLst>
          </p:cNvPr>
          <p:cNvSpPr txBox="1"/>
          <p:nvPr/>
        </p:nvSpPr>
        <p:spPr>
          <a:xfrm>
            <a:off x="11029050" y="5131049"/>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700">
                <a:gradFill>
                  <a:gsLst>
                    <a:gs pos="2917">
                      <a:srgbClr val="000000"/>
                    </a:gs>
                    <a:gs pos="30000">
                      <a:srgbClr val="000000"/>
                    </a:gs>
                  </a:gsLst>
                  <a:lin ang="5400000" scaled="0"/>
                </a:gradFill>
                <a:latin typeface="Segoe UI"/>
              </a:rPr>
              <a:t>Service Bus</a:t>
            </a:r>
          </a:p>
        </p:txBody>
      </p:sp>
      <p:pic>
        <p:nvPicPr>
          <p:cNvPr id="1036" name="Picture 12" descr="Image result for Cassandra Logo">
            <a:extLst>
              <a:ext uri="{FF2B5EF4-FFF2-40B4-BE49-F238E27FC236}">
                <a16:creationId xmlns:a16="http://schemas.microsoft.com/office/drawing/2014/main" id="{6EBA0DB0-189A-4CD4-813D-9989FD9E0AF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54327" y="3806896"/>
            <a:ext cx="351824" cy="294138"/>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FB8F90D3-710B-477B-924D-77DA9D1438AD}"/>
              </a:ext>
            </a:extLst>
          </p:cNvPr>
          <p:cNvSpPr/>
          <p:nvPr/>
        </p:nvSpPr>
        <p:spPr bwMode="auto">
          <a:xfrm>
            <a:off x="9134225" y="5481545"/>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Distributed Tracing</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a:solidFill>
                <a:srgbClr val="000000"/>
              </a:solidFill>
              <a:latin typeface="Segoe UI Semibold" panose="020B0702040204020203" pitchFamily="34" charset="0"/>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147" name="Graphic 146">
            <a:extLst>
              <a:ext uri="{FF2B5EF4-FFF2-40B4-BE49-F238E27FC236}">
                <a16:creationId xmlns:a16="http://schemas.microsoft.com/office/drawing/2014/main" id="{7A17680F-D73D-45D4-97C6-5EFC3287CED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288489" y="5778072"/>
            <a:ext cx="384006" cy="380666"/>
          </a:xfrm>
          <a:prstGeom prst="rect">
            <a:avLst/>
          </a:prstGeom>
        </p:spPr>
      </p:pic>
      <p:pic>
        <p:nvPicPr>
          <p:cNvPr id="150" name="Graphic 149">
            <a:extLst>
              <a:ext uri="{FF2B5EF4-FFF2-40B4-BE49-F238E27FC236}">
                <a16:creationId xmlns:a16="http://schemas.microsoft.com/office/drawing/2014/main" id="{40C56461-C339-4716-ACE8-E0434E9DDAA2}"/>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9970811" y="5767345"/>
            <a:ext cx="384006" cy="384006"/>
          </a:xfrm>
          <a:prstGeom prst="rect">
            <a:avLst/>
          </a:prstGeom>
        </p:spPr>
      </p:pic>
      <p:pic>
        <p:nvPicPr>
          <p:cNvPr id="1040" name="Picture 16" descr="Image result for Zipkin logo">
            <a:extLst>
              <a:ext uri="{FF2B5EF4-FFF2-40B4-BE49-F238E27FC236}">
                <a16:creationId xmlns:a16="http://schemas.microsoft.com/office/drawing/2014/main" id="{6C464527-0B45-4992-BBD7-ACD977FC5E7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488229" y="5794826"/>
            <a:ext cx="543730" cy="320726"/>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6" descr="See the source image">
            <a:extLst>
              <a:ext uri="{FF2B5EF4-FFF2-40B4-BE49-F238E27FC236}">
                <a16:creationId xmlns:a16="http://schemas.microsoft.com/office/drawing/2014/main" id="{C33DFF4F-9CAE-440D-9DC3-7B7FCF57D8A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200839" y="5694835"/>
            <a:ext cx="489648" cy="489646"/>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a:extLst>
              <a:ext uri="{FF2B5EF4-FFF2-40B4-BE49-F238E27FC236}">
                <a16:creationId xmlns:a16="http://schemas.microsoft.com/office/drawing/2014/main" id="{1919FE2E-127E-4692-AA0E-A5AC5C9C02D4}"/>
              </a:ext>
            </a:extLst>
          </p:cNvPr>
          <p:cNvSpPr txBox="1"/>
          <p:nvPr/>
        </p:nvSpPr>
        <p:spPr>
          <a:xfrm>
            <a:off x="9200628" y="6189081"/>
            <a:ext cx="541815" cy="123111"/>
          </a:xfrm>
          <a:prstGeom prst="rect">
            <a:avLst/>
          </a:prstGeom>
          <a:noFill/>
        </p:spPr>
        <p:txBody>
          <a:bodyPr wrap="none" lIns="0" tIns="0" rIns="0" bIns="0" rtlCol="0">
            <a:spAutoFit/>
          </a:bodyPr>
          <a:lstStyle/>
          <a:p>
            <a:pPr lvl="0" algn="ctr" defTabSz="914367"/>
            <a:r>
              <a:rPr lang="en-US" sz="800">
                <a:solidFill>
                  <a:srgbClr val="000000"/>
                </a:solidFill>
                <a:ea typeface="Segoe UI" pitchFamily="34" charset="0"/>
                <a:cs typeface="Segoe UI" pitchFamily="34" charset="0"/>
              </a:rPr>
              <a:t>Prometheus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55" name="TextBox 154">
            <a:extLst>
              <a:ext uri="{FF2B5EF4-FFF2-40B4-BE49-F238E27FC236}">
                <a16:creationId xmlns:a16="http://schemas.microsoft.com/office/drawing/2014/main" id="{1F5C2224-44B6-4AE8-B044-1BCB7E4FCFBA}"/>
              </a:ext>
            </a:extLst>
          </p:cNvPr>
          <p:cNvSpPr txBox="1"/>
          <p:nvPr/>
        </p:nvSpPr>
        <p:spPr>
          <a:xfrm>
            <a:off x="9888520" y="6179110"/>
            <a:ext cx="573875" cy="123111"/>
          </a:xfrm>
          <a:prstGeom prst="rect">
            <a:avLst/>
          </a:prstGeom>
          <a:noFill/>
        </p:spPr>
        <p:txBody>
          <a:bodyPr wrap="none" lIns="0" tIns="0" rIns="0" bIns="0" rtlCol="0">
            <a:spAutoFit/>
          </a:bodyPr>
          <a:lstStyle/>
          <a:p>
            <a:pPr lvl="0" algn="ctr" defTabSz="914367"/>
            <a:r>
              <a:rPr lang="en-US" sz="800" err="1">
                <a:solidFill>
                  <a:srgbClr val="000000"/>
                </a:solidFill>
                <a:ea typeface="Segoe UI" pitchFamily="34" charset="0"/>
                <a:cs typeface="Segoe UI" pitchFamily="34" charset="0"/>
              </a:rPr>
              <a:t>AppInsightts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66" name="TextBox 165">
            <a:extLst>
              <a:ext uri="{FF2B5EF4-FFF2-40B4-BE49-F238E27FC236}">
                <a16:creationId xmlns:a16="http://schemas.microsoft.com/office/drawing/2014/main" id="{2AA5D4E3-0A6E-421A-9537-6081056E60EA}"/>
              </a:ext>
            </a:extLst>
          </p:cNvPr>
          <p:cNvSpPr txBox="1"/>
          <p:nvPr/>
        </p:nvSpPr>
        <p:spPr>
          <a:xfrm>
            <a:off x="11291909" y="6176404"/>
            <a:ext cx="291747" cy="123111"/>
          </a:xfrm>
          <a:prstGeom prst="rect">
            <a:avLst/>
          </a:prstGeom>
          <a:noFill/>
        </p:spPr>
        <p:txBody>
          <a:bodyPr wrap="none" lIns="0" tIns="0" rIns="0" bIns="0" rtlCol="0">
            <a:spAutoFit/>
          </a:bodyPr>
          <a:lstStyle/>
          <a:p>
            <a:pPr lvl="0" algn="ctr" defTabSz="914367"/>
            <a:r>
              <a:rPr lang="en-US" sz="800">
                <a:solidFill>
                  <a:srgbClr val="000000"/>
                </a:solidFill>
                <a:ea typeface="Segoe UI" pitchFamily="34" charset="0"/>
                <a:cs typeface="Segoe UI" pitchFamily="34" charset="0"/>
              </a:rPr>
              <a:t>Jaeger</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4" name="Title 1">
            <a:extLst>
              <a:ext uri="{FF2B5EF4-FFF2-40B4-BE49-F238E27FC236}">
                <a16:creationId xmlns:a16="http://schemas.microsoft.com/office/drawing/2014/main" id="{917B5808-48E7-40A7-A614-F496CBA2913F}"/>
              </a:ext>
            </a:extLst>
          </p:cNvPr>
          <p:cNvSpPr txBox="1">
            <a:spLocks/>
          </p:cNvSpPr>
          <p:nvPr/>
        </p:nvSpPr>
        <p:spPr>
          <a:xfrm>
            <a:off x="273389" y="217833"/>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Dapr Kubernetes hosted</a:t>
            </a:r>
          </a:p>
        </p:txBody>
      </p:sp>
    </p:spTree>
    <p:extLst>
      <p:ext uri="{BB962C8B-B14F-4D97-AF65-F5344CB8AC3E}">
        <p14:creationId xmlns:p14="http://schemas.microsoft.com/office/powerpoint/2010/main" val="37125602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00"/>
                                  </p:stCondLst>
                                  <p:childTnLst>
                                    <p:set>
                                      <p:cBhvr>
                                        <p:cTn id="6" dur="1" fill="hold">
                                          <p:stCondLst>
                                            <p:cond delay="0"/>
                                          </p:stCondLst>
                                        </p:cTn>
                                        <p:tgtEl>
                                          <p:spTgt spid="162"/>
                                        </p:tgtEl>
                                        <p:attrNameLst>
                                          <p:attrName>style.visibility</p:attrName>
                                        </p:attrNameLst>
                                      </p:cBhvr>
                                      <p:to>
                                        <p:strVal val="visible"/>
                                      </p:to>
                                    </p:set>
                                    <p:animEffect transition="in" filter="barn(outVertical)">
                                      <p:cBhvr>
                                        <p:cTn id="7" dur="500"/>
                                        <p:tgtEl>
                                          <p:spTgt spid="162"/>
                                        </p:tgtEl>
                                      </p:cBhvr>
                                    </p:animEffect>
                                  </p:childTnLst>
                                </p:cTn>
                              </p:par>
                              <p:par>
                                <p:cTn id="8" presetID="10" presetClass="entr" presetSubtype="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42" presetClass="path" presetSubtype="0" decel="100000" fill="hold" nodeType="withEffect">
                                  <p:stCondLst>
                                    <p:cond delay="0"/>
                                  </p:stCondLst>
                                  <p:childTnLst>
                                    <p:animMotion origin="layout" path="M 1.66667E-6 -1.85185E-6 L 1.66667E-6 0.03773 " pathEditMode="relative" rAng="0" ptsTypes="AA">
                                      <p:cBhvr>
                                        <p:cTn id="12" dur="750" spd="-100000" fill="hold"/>
                                        <p:tgtEl>
                                          <p:spTgt spid="126"/>
                                        </p:tgtEl>
                                        <p:attrNameLst>
                                          <p:attrName>ppt_x</p:attrName>
                                          <p:attrName>ppt_y</p:attrName>
                                        </p:attrNameLst>
                                      </p:cBhvr>
                                      <p:rCtr x="0" y="1875"/>
                                    </p:animMotion>
                                  </p:childTnLst>
                                </p:cTn>
                              </p:par>
                              <p:par>
                                <p:cTn id="13" presetID="22" presetClass="entr" presetSubtype="8"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C659-607D-4ECF-A5CF-E801DD49B8E5}"/>
              </a:ext>
            </a:extLst>
          </p:cNvPr>
          <p:cNvSpPr>
            <a:spLocks noGrp="1"/>
          </p:cNvSpPr>
          <p:nvPr>
            <p:ph type="title"/>
          </p:nvPr>
        </p:nvSpPr>
        <p:spPr/>
        <p:txBody>
          <a:bodyPr/>
          <a:lstStyle/>
          <a:p>
            <a:r>
              <a:rPr lang="en-US"/>
              <a:t>Common questions?</a:t>
            </a:r>
          </a:p>
        </p:txBody>
      </p:sp>
      <p:sp>
        <p:nvSpPr>
          <p:cNvPr id="3" name="Content Placeholder 2">
            <a:extLst>
              <a:ext uri="{FF2B5EF4-FFF2-40B4-BE49-F238E27FC236}">
                <a16:creationId xmlns:a16="http://schemas.microsoft.com/office/drawing/2014/main" id="{036B1343-15D2-4B6D-899F-788F60583DC8}"/>
              </a:ext>
            </a:extLst>
          </p:cNvPr>
          <p:cNvSpPr>
            <a:spLocks noGrp="1"/>
          </p:cNvSpPr>
          <p:nvPr>
            <p:ph sz="quarter" idx="10"/>
          </p:nvPr>
        </p:nvSpPr>
        <p:spPr>
          <a:xfrm>
            <a:off x="584199" y="1435100"/>
            <a:ext cx="11253573" cy="4050340"/>
          </a:xfrm>
        </p:spPr>
        <p:txBody>
          <a:bodyPr/>
          <a:lstStyle/>
          <a:p>
            <a:r>
              <a:rPr lang="en-US"/>
              <a:t>Is Dapr a service mesh?</a:t>
            </a:r>
          </a:p>
          <a:p>
            <a:r>
              <a:rPr lang="en-US"/>
              <a:t>Does Dapr work with </a:t>
            </a:r>
            <a:r>
              <a:rPr lang="en-US" err="1"/>
              <a:t>autoscalers</a:t>
            </a:r>
            <a:r>
              <a:rPr lang="en-US"/>
              <a:t> like KEDA?</a:t>
            </a:r>
          </a:p>
          <a:p>
            <a:r>
              <a:rPr lang="en-US"/>
              <a:t>Does Dapr work with reverse proxy servers like NGINX, </a:t>
            </a:r>
            <a:r>
              <a:rPr lang="en-US" err="1"/>
              <a:t>Traefik</a:t>
            </a:r>
            <a:r>
              <a:rPr lang="en-US"/>
              <a:t>?</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780548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23A4D6A-1DD0-44C6-981D-F1B0AB593363}"/>
              </a:ext>
            </a:extLst>
          </p:cNvPr>
          <p:cNvSpPr/>
          <p:nvPr/>
        </p:nvSpPr>
        <p:spPr bwMode="auto">
          <a:xfrm>
            <a:off x="1776506" y="1261866"/>
            <a:ext cx="6259362" cy="486575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201" name="Rectangle 200">
            <a:extLst>
              <a:ext uri="{FF2B5EF4-FFF2-40B4-BE49-F238E27FC236}">
                <a16:creationId xmlns:a16="http://schemas.microsoft.com/office/drawing/2014/main" id="{29B20841-1380-4C77-98BE-227EB643932F}"/>
              </a:ext>
            </a:extLst>
          </p:cNvPr>
          <p:cNvSpPr/>
          <p:nvPr/>
        </p:nvSpPr>
        <p:spPr bwMode="auto">
          <a:xfrm>
            <a:off x="2385400" y="1345542"/>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202" name="Rectangle 201">
            <a:extLst>
              <a:ext uri="{FF2B5EF4-FFF2-40B4-BE49-F238E27FC236}">
                <a16:creationId xmlns:a16="http://schemas.microsoft.com/office/drawing/2014/main" id="{F90E3101-17FE-4543-B29D-DA31F69B2C97}"/>
              </a:ext>
            </a:extLst>
          </p:cNvPr>
          <p:cNvSpPr/>
          <p:nvPr/>
        </p:nvSpPr>
        <p:spPr bwMode="auto">
          <a:xfrm>
            <a:off x="2588441" y="1582545"/>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45" name="Rectangle 144">
            <a:extLst>
              <a:ext uri="{FF2B5EF4-FFF2-40B4-BE49-F238E27FC236}">
                <a16:creationId xmlns:a16="http://schemas.microsoft.com/office/drawing/2014/main" id="{65B8BBAA-317D-49BA-851D-A785DC1D1212}"/>
              </a:ext>
            </a:extLst>
          </p:cNvPr>
          <p:cNvSpPr/>
          <p:nvPr/>
        </p:nvSpPr>
        <p:spPr bwMode="auto">
          <a:xfrm>
            <a:off x="2856600" y="1836118"/>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pic>
        <p:nvPicPr>
          <p:cNvPr id="154" name="Picture 153">
            <a:extLst>
              <a:ext uri="{FF2B5EF4-FFF2-40B4-BE49-F238E27FC236}">
                <a16:creationId xmlns:a16="http://schemas.microsoft.com/office/drawing/2014/main" id="{3B1A7378-A015-44D6-A80A-696733811622}"/>
              </a:ext>
            </a:extLst>
          </p:cNvPr>
          <p:cNvPicPr>
            <a:picLocks noChangeAspect="1"/>
          </p:cNvPicPr>
          <p:nvPr/>
        </p:nvPicPr>
        <p:blipFill>
          <a:blip r:embed="rId2"/>
          <a:stretch>
            <a:fillRect/>
          </a:stretch>
        </p:blipFill>
        <p:spPr>
          <a:xfrm>
            <a:off x="7717332" y="771831"/>
            <a:ext cx="775208" cy="775208"/>
          </a:xfrm>
          <a:prstGeom prst="rect">
            <a:avLst/>
          </a:prstGeom>
          <a:effectLst/>
        </p:spPr>
      </p:pic>
      <p:grpSp>
        <p:nvGrpSpPr>
          <p:cNvPr id="162" name="Group 161">
            <a:extLst>
              <a:ext uri="{FF2B5EF4-FFF2-40B4-BE49-F238E27FC236}">
                <a16:creationId xmlns:a16="http://schemas.microsoft.com/office/drawing/2014/main" id="{B68F3260-E3BA-458C-A6C2-2E7D03D8AB7E}"/>
              </a:ext>
            </a:extLst>
          </p:cNvPr>
          <p:cNvGrpSpPr/>
          <p:nvPr/>
        </p:nvGrpSpPr>
        <p:grpSpPr>
          <a:xfrm>
            <a:off x="4575551" y="2210368"/>
            <a:ext cx="1190067" cy="569692"/>
            <a:chOff x="8148812" y="2687152"/>
            <a:chExt cx="1190067" cy="569692"/>
          </a:xfrm>
        </p:grpSpPr>
        <p:sp>
          <p:nvSpPr>
            <p:cNvPr id="163" name="Rectangle 162">
              <a:extLst>
                <a:ext uri="{FF2B5EF4-FFF2-40B4-BE49-F238E27FC236}">
                  <a16:creationId xmlns:a16="http://schemas.microsoft.com/office/drawing/2014/main" id="{F0DA63E1-5F66-42FE-BB31-2693AABCDDE9}"/>
                </a:ext>
              </a:extLst>
            </p:cNvPr>
            <p:cNvSpPr/>
            <p:nvPr/>
          </p:nvSpPr>
          <p:spPr>
            <a:xfrm>
              <a:off x="8259392" y="268715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a:solidFill>
                    <a:srgbClr val="1A1A1A"/>
                  </a:solidFill>
                  <a:latin typeface="Segoe UI"/>
                  <a:ea typeface="Segoe UI" pitchFamily="34" charset="0"/>
                  <a:cs typeface="Segoe UI" pitchFamily="34" charset="0"/>
                </a:rPr>
                <a:t>d</a:t>
              </a:r>
              <a:r>
                <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apr</a:t>
              </a: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API</a:t>
              </a:r>
            </a:p>
          </p:txBody>
        </p:sp>
        <p:cxnSp>
          <p:nvCxnSpPr>
            <p:cNvPr id="164" name="Straight Arrow Connector 163">
              <a:extLst>
                <a:ext uri="{FF2B5EF4-FFF2-40B4-BE49-F238E27FC236}">
                  <a16:creationId xmlns:a16="http://schemas.microsoft.com/office/drawing/2014/main" id="{67B99C3B-8350-44A7-983A-5670446BFFA1}"/>
                </a:ext>
              </a:extLst>
            </p:cNvPr>
            <p:cNvCxnSpPr>
              <a:cxnSpLocks/>
            </p:cNvCxnSpPr>
            <p:nvPr/>
          </p:nvCxnSpPr>
          <p:spPr>
            <a:xfrm>
              <a:off x="8148812" y="3014872"/>
              <a:ext cx="1190067" cy="0"/>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2709EA60-E8B1-4F0A-8B00-EA30770EAAD5}"/>
                </a:ext>
              </a:extLst>
            </p:cNvPr>
            <p:cNvSpPr/>
            <p:nvPr/>
          </p:nvSpPr>
          <p:spPr>
            <a:xfrm>
              <a:off x="8272645" y="3026012"/>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9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126" name="Group 125">
            <a:extLst>
              <a:ext uri="{FF2B5EF4-FFF2-40B4-BE49-F238E27FC236}">
                <a16:creationId xmlns:a16="http://schemas.microsoft.com/office/drawing/2014/main" id="{8B538BD3-5665-47A1-8D53-B8DF7DD3309E}"/>
              </a:ext>
            </a:extLst>
          </p:cNvPr>
          <p:cNvGrpSpPr/>
          <p:nvPr/>
        </p:nvGrpSpPr>
        <p:grpSpPr>
          <a:xfrm>
            <a:off x="5847149" y="2022001"/>
            <a:ext cx="1482070" cy="946425"/>
            <a:chOff x="1128729" y="2565401"/>
            <a:chExt cx="1482070" cy="946425"/>
          </a:xfrm>
        </p:grpSpPr>
        <p:sp>
          <p:nvSpPr>
            <p:cNvPr id="131" name="Rounded Rectangle 5">
              <a:extLst>
                <a:ext uri="{FF2B5EF4-FFF2-40B4-BE49-F238E27FC236}">
                  <a16:creationId xmlns:a16="http://schemas.microsoft.com/office/drawing/2014/main" id="{0DCC28DD-779D-40F7-A366-9DFCF80B4EB6}"/>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32" name="Graphic 131">
              <a:extLst>
                <a:ext uri="{FF2B5EF4-FFF2-40B4-BE49-F238E27FC236}">
                  <a16:creationId xmlns:a16="http://schemas.microsoft.com/office/drawing/2014/main" id="{7863B2AA-6614-4A87-A723-3A108864727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532258" y="2879916"/>
              <a:ext cx="574814" cy="447652"/>
            </a:xfrm>
            <a:prstGeom prst="rect">
              <a:avLst/>
            </a:prstGeom>
          </p:spPr>
        </p:pic>
      </p:grpSp>
      <p:grpSp>
        <p:nvGrpSpPr>
          <p:cNvPr id="6" name="Group 5">
            <a:extLst>
              <a:ext uri="{FF2B5EF4-FFF2-40B4-BE49-F238E27FC236}">
                <a16:creationId xmlns:a16="http://schemas.microsoft.com/office/drawing/2014/main" id="{C555324F-1638-4FE6-9569-343A189ED4CF}"/>
              </a:ext>
            </a:extLst>
          </p:cNvPr>
          <p:cNvGrpSpPr/>
          <p:nvPr/>
        </p:nvGrpSpPr>
        <p:grpSpPr>
          <a:xfrm>
            <a:off x="3030331" y="2058220"/>
            <a:ext cx="1482070" cy="946425"/>
            <a:chOff x="4231632" y="2648579"/>
            <a:chExt cx="1482070" cy="946425"/>
          </a:xfrm>
        </p:grpSpPr>
        <p:sp>
          <p:nvSpPr>
            <p:cNvPr id="148" name="Rounded Rectangle 5">
              <a:extLst>
                <a:ext uri="{FF2B5EF4-FFF2-40B4-BE49-F238E27FC236}">
                  <a16:creationId xmlns:a16="http://schemas.microsoft.com/office/drawing/2014/main" id="{B8A63340-BA71-47D5-B12C-6227314F81E6}"/>
                </a:ext>
              </a:extLst>
            </p:cNvPr>
            <p:cNvSpPr/>
            <p:nvPr/>
          </p:nvSpPr>
          <p:spPr bwMode="auto">
            <a:xfrm>
              <a:off x="4231632" y="2648579"/>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sp>
          <p:nvSpPr>
            <p:cNvPr id="149" name="Rectangle 148">
              <a:extLst>
                <a:ext uri="{FF2B5EF4-FFF2-40B4-BE49-F238E27FC236}">
                  <a16:creationId xmlns:a16="http://schemas.microsoft.com/office/drawing/2014/main" id="{235065BA-7C3A-4305-8353-E3697146CE68}"/>
                </a:ext>
              </a:extLst>
            </p:cNvPr>
            <p:cNvSpPr/>
            <p:nvPr/>
          </p:nvSpPr>
          <p:spPr>
            <a:xfrm>
              <a:off x="4469121" y="3331972"/>
              <a:ext cx="1010476"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078D4"/>
                  </a:solidFill>
                  <a:effectLst/>
                  <a:uLnTx/>
                  <a:uFillTx/>
                  <a:latin typeface="Segoe UI"/>
                  <a:ea typeface="+mn-ea"/>
                  <a:cs typeface="Segoe UI" pitchFamily="34" charset="0"/>
                </a:rPr>
                <a:t>Application code</a:t>
              </a:r>
            </a:p>
          </p:txBody>
        </p:sp>
        <p:grpSp>
          <p:nvGrpSpPr>
            <p:cNvPr id="136" name="app development" descr="application development">
              <a:extLst>
                <a:ext uri="{FF2B5EF4-FFF2-40B4-BE49-F238E27FC236}">
                  <a16:creationId xmlns:a16="http://schemas.microsoft.com/office/drawing/2014/main" id="{4228879E-A60B-4BE8-B434-EBAF16E41FE2}"/>
                </a:ext>
              </a:extLst>
            </p:cNvPr>
            <p:cNvGrpSpPr/>
            <p:nvPr/>
          </p:nvGrpSpPr>
          <p:grpSpPr>
            <a:xfrm>
              <a:off x="4776229" y="3003436"/>
              <a:ext cx="435081" cy="262361"/>
              <a:chOff x="1619312" y="4920549"/>
              <a:chExt cx="500422" cy="301763"/>
            </a:xfrm>
          </p:grpSpPr>
          <p:sp>
            <p:nvSpPr>
              <p:cNvPr id="137" name="Freeform: Shape 136">
                <a:extLst>
                  <a:ext uri="{FF2B5EF4-FFF2-40B4-BE49-F238E27FC236}">
                    <a16:creationId xmlns:a16="http://schemas.microsoft.com/office/drawing/2014/main" id="{C6093FEF-DEA2-432E-9638-11C85DE183B8}"/>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513984-A1E9-4B26-8BE3-7393794BB206}"/>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5838532-6F9C-4407-B2E1-4B7F9FF40681}"/>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E5B3230-C335-48AB-AB71-5E2C132C175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4" name="Title 1">
            <a:extLst>
              <a:ext uri="{FF2B5EF4-FFF2-40B4-BE49-F238E27FC236}">
                <a16:creationId xmlns:a16="http://schemas.microsoft.com/office/drawing/2014/main" id="{917B5808-48E7-40A7-A614-F496CBA2913F}"/>
              </a:ext>
            </a:extLst>
          </p:cNvPr>
          <p:cNvSpPr txBox="1">
            <a:spLocks/>
          </p:cNvSpPr>
          <p:nvPr/>
        </p:nvSpPr>
        <p:spPr>
          <a:xfrm>
            <a:off x="273389" y="217833"/>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Dapr, KEDA and </a:t>
            </a:r>
            <a:r>
              <a:rPr lang="en-US" err="1"/>
              <a:t>Linkerd</a:t>
            </a:r>
            <a:endParaRPr lang="en-US"/>
          </a:p>
        </p:txBody>
      </p:sp>
      <p:grpSp>
        <p:nvGrpSpPr>
          <p:cNvPr id="7" name="Group 6">
            <a:extLst>
              <a:ext uri="{FF2B5EF4-FFF2-40B4-BE49-F238E27FC236}">
                <a16:creationId xmlns:a16="http://schemas.microsoft.com/office/drawing/2014/main" id="{ED19D9C8-BE86-4DBA-AD8D-1436BF42675B}"/>
              </a:ext>
            </a:extLst>
          </p:cNvPr>
          <p:cNvGrpSpPr/>
          <p:nvPr/>
        </p:nvGrpSpPr>
        <p:grpSpPr>
          <a:xfrm>
            <a:off x="5703968" y="4665496"/>
            <a:ext cx="1718951" cy="1318193"/>
            <a:chOff x="1168086" y="4162800"/>
            <a:chExt cx="1718951" cy="1318193"/>
          </a:xfrm>
        </p:grpSpPr>
        <p:sp>
          <p:nvSpPr>
            <p:cNvPr id="115" name="Rectangle 114">
              <a:extLst>
                <a:ext uri="{FF2B5EF4-FFF2-40B4-BE49-F238E27FC236}">
                  <a16:creationId xmlns:a16="http://schemas.microsoft.com/office/drawing/2014/main" id="{A534E951-8B94-46CC-BE90-761553AD7260}"/>
                </a:ext>
              </a:extLst>
            </p:cNvPr>
            <p:cNvSpPr/>
            <p:nvPr/>
          </p:nvSpPr>
          <p:spPr bwMode="auto">
            <a:xfrm>
              <a:off x="1168086" y="4162800"/>
              <a:ext cx="1718951"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71" name="Rounded Rectangle 5">
              <a:extLst>
                <a:ext uri="{FF2B5EF4-FFF2-40B4-BE49-F238E27FC236}">
                  <a16:creationId xmlns:a16="http://schemas.microsoft.com/office/drawing/2014/main" id="{49D5BA86-6859-4C7B-9027-912DE3254E70}"/>
                </a:ext>
              </a:extLst>
            </p:cNvPr>
            <p:cNvSpPr/>
            <p:nvPr/>
          </p:nvSpPr>
          <p:spPr bwMode="auto">
            <a:xfrm>
              <a:off x="1294733" y="4428757"/>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2050" name="Picture 2" descr="Logo Subtext">
              <a:extLst>
                <a:ext uri="{FF2B5EF4-FFF2-40B4-BE49-F238E27FC236}">
                  <a16:creationId xmlns:a16="http://schemas.microsoft.com/office/drawing/2014/main" id="{2ADC751C-6C9F-423E-86B9-D41C082D3D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4726" y="4695059"/>
              <a:ext cx="1155122" cy="450095"/>
            </a:xfrm>
            <a:prstGeom prst="rect">
              <a:avLst/>
            </a:prstGeom>
            <a:noFill/>
            <a:extLst>
              <a:ext uri="{909E8E84-426E-40DD-AFC4-6F175D3DCCD1}">
                <a14:hiddenFill xmlns:a14="http://schemas.microsoft.com/office/drawing/2010/main">
                  <a:solidFill>
                    <a:srgbClr val="FFFFFF"/>
                  </a:solidFill>
                </a14:hiddenFill>
              </a:ext>
            </a:extLst>
          </p:spPr>
        </p:pic>
      </p:grpSp>
      <p:sp>
        <p:nvSpPr>
          <p:cNvPr id="179" name="Rounded Rectangle 5">
            <a:extLst>
              <a:ext uri="{FF2B5EF4-FFF2-40B4-BE49-F238E27FC236}">
                <a16:creationId xmlns:a16="http://schemas.microsoft.com/office/drawing/2014/main" id="{0FE86FA9-86FF-4DAB-9B0A-67A0B25008F3}"/>
              </a:ext>
            </a:extLst>
          </p:cNvPr>
          <p:cNvSpPr/>
          <p:nvPr/>
        </p:nvSpPr>
        <p:spPr bwMode="auto">
          <a:xfrm>
            <a:off x="5847149" y="3142006"/>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2058" name="Picture 10" descr="Image result for linkerd images">
            <a:extLst>
              <a:ext uri="{FF2B5EF4-FFF2-40B4-BE49-F238E27FC236}">
                <a16:creationId xmlns:a16="http://schemas.microsoft.com/office/drawing/2014/main" id="{42D4BECF-F0BE-411D-89DC-13DD6F1087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1409" y="3392449"/>
            <a:ext cx="1180540" cy="636982"/>
          </a:xfrm>
          <a:prstGeom prst="rect">
            <a:avLst/>
          </a:prstGeom>
          <a:noFill/>
          <a:extLst>
            <a:ext uri="{909E8E84-426E-40DD-AFC4-6F175D3DCCD1}">
              <a14:hiddenFill xmlns:a14="http://schemas.microsoft.com/office/drawing/2010/main">
                <a:solidFill>
                  <a:srgbClr val="FFFFFF"/>
                </a:solidFill>
              </a14:hiddenFill>
            </a:ext>
          </a:extLst>
        </p:spPr>
      </p:pic>
      <p:cxnSp>
        <p:nvCxnSpPr>
          <p:cNvPr id="182" name="Straight Arrow Connector 181">
            <a:extLst>
              <a:ext uri="{FF2B5EF4-FFF2-40B4-BE49-F238E27FC236}">
                <a16:creationId xmlns:a16="http://schemas.microsoft.com/office/drawing/2014/main" id="{0E36356D-EF51-43F0-825A-53315E3074C2}"/>
              </a:ext>
            </a:extLst>
          </p:cNvPr>
          <p:cNvCxnSpPr>
            <a:cxnSpLocks/>
          </p:cNvCxnSpPr>
          <p:nvPr/>
        </p:nvCxnSpPr>
        <p:spPr>
          <a:xfrm>
            <a:off x="4593895" y="2664644"/>
            <a:ext cx="1171722" cy="950574"/>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21FE4FF7-BB34-4711-9C23-9B449FFA4AEE}"/>
              </a:ext>
            </a:extLst>
          </p:cNvPr>
          <p:cNvSpPr/>
          <p:nvPr/>
        </p:nvSpPr>
        <p:spPr bwMode="auto">
          <a:xfrm>
            <a:off x="9924351" y="3322080"/>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86" name="Picture 2" descr="Image result for rabbitmq logo">
            <a:extLst>
              <a:ext uri="{FF2B5EF4-FFF2-40B4-BE49-F238E27FC236}">
                <a16:creationId xmlns:a16="http://schemas.microsoft.com/office/drawing/2014/main" id="{CDAA5064-630D-4995-B97D-790BE7574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5124" y="3767913"/>
            <a:ext cx="847130" cy="173771"/>
          </a:xfrm>
          <a:prstGeom prst="rect">
            <a:avLst/>
          </a:prstGeom>
          <a:noFill/>
          <a:extLst>
            <a:ext uri="{909E8E84-426E-40DD-AFC4-6F175D3DCCD1}">
              <a14:hiddenFill xmlns:a14="http://schemas.microsoft.com/office/drawing/2010/main">
                <a:solidFill>
                  <a:srgbClr val="FFFFFF"/>
                </a:solidFill>
              </a14:hiddenFill>
            </a:ext>
          </a:extLst>
        </p:spPr>
      </p:pic>
      <p:cxnSp>
        <p:nvCxnSpPr>
          <p:cNvPr id="189" name="Straight Arrow Connector 188">
            <a:extLst>
              <a:ext uri="{FF2B5EF4-FFF2-40B4-BE49-F238E27FC236}">
                <a16:creationId xmlns:a16="http://schemas.microsoft.com/office/drawing/2014/main" id="{01B3526F-5928-440E-92B5-9950D94EB02D}"/>
              </a:ext>
            </a:extLst>
          </p:cNvPr>
          <p:cNvCxnSpPr>
            <a:cxnSpLocks/>
            <a:stCxn id="115" idx="3"/>
            <a:endCxn id="184" idx="2"/>
          </p:cNvCxnSpPr>
          <p:nvPr/>
        </p:nvCxnSpPr>
        <p:spPr>
          <a:xfrm flipV="1">
            <a:off x="7422919" y="3873113"/>
            <a:ext cx="2501432" cy="1451480"/>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1A42F690-FB31-43BF-B42A-2A4BE8A33FD8}"/>
              </a:ext>
            </a:extLst>
          </p:cNvPr>
          <p:cNvCxnSpPr>
            <a:cxnSpLocks/>
            <a:stCxn id="131" idx="3"/>
          </p:cNvCxnSpPr>
          <p:nvPr/>
        </p:nvCxnSpPr>
        <p:spPr>
          <a:xfrm>
            <a:off x="7329219" y="2495214"/>
            <a:ext cx="2595132" cy="1187016"/>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10ABA314-816D-47E8-A3F7-EA4CEC3EC48A}"/>
              </a:ext>
            </a:extLst>
          </p:cNvPr>
          <p:cNvCxnSpPr>
            <a:cxnSpLocks/>
          </p:cNvCxnSpPr>
          <p:nvPr/>
        </p:nvCxnSpPr>
        <p:spPr>
          <a:xfrm flipV="1">
            <a:off x="4313396" y="4222361"/>
            <a:ext cx="0" cy="709092"/>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9C139A3C-C174-4B45-9B10-D59E08603003}"/>
              </a:ext>
            </a:extLst>
          </p:cNvPr>
          <p:cNvSpPr/>
          <p:nvPr/>
        </p:nvSpPr>
        <p:spPr>
          <a:xfrm>
            <a:off x="4392424" y="4524526"/>
            <a:ext cx="780448" cy="140970"/>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Scale pods</a:t>
            </a:r>
          </a:p>
        </p:txBody>
      </p:sp>
      <p:sp>
        <p:nvSpPr>
          <p:cNvPr id="203" name="Rectangle 202">
            <a:extLst>
              <a:ext uri="{FF2B5EF4-FFF2-40B4-BE49-F238E27FC236}">
                <a16:creationId xmlns:a16="http://schemas.microsoft.com/office/drawing/2014/main" id="{FF7D3065-77C4-416C-8ED6-1875B1D6E8BD}"/>
              </a:ext>
            </a:extLst>
          </p:cNvPr>
          <p:cNvSpPr/>
          <p:nvPr/>
        </p:nvSpPr>
        <p:spPr>
          <a:xfrm>
            <a:off x="9863395" y="3000838"/>
            <a:ext cx="2252335" cy="138498"/>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External trigger resource</a:t>
            </a:r>
          </a:p>
        </p:txBody>
      </p:sp>
      <p:sp>
        <p:nvSpPr>
          <p:cNvPr id="205" name="Rectangle 204">
            <a:extLst>
              <a:ext uri="{FF2B5EF4-FFF2-40B4-BE49-F238E27FC236}">
                <a16:creationId xmlns:a16="http://schemas.microsoft.com/office/drawing/2014/main" id="{72966684-991D-4940-9BFD-E125EB52978D}"/>
              </a:ext>
            </a:extLst>
          </p:cNvPr>
          <p:cNvSpPr/>
          <p:nvPr/>
        </p:nvSpPr>
        <p:spPr bwMode="auto">
          <a:xfrm>
            <a:off x="3453920" y="4968003"/>
            <a:ext cx="1718951" cy="61490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Horizonal pod </a:t>
            </a:r>
            <a:r>
              <a:rPr lang="en-US" sz="1200">
                <a:solidFill>
                  <a:srgbClr val="1A1A1A"/>
                </a:solidFill>
                <a:latin typeface="Segoe UI Semibold" panose="020B0702040204020203" pitchFamily="34" charset="0"/>
                <a:cs typeface="Segoe UI Semibold" panose="020B0702040204020203" pitchFamily="34" charset="0"/>
              </a:rPr>
              <a:t>a</a:t>
            </a:r>
            <a:r>
              <a:rPr kumimoji="0" lang="en-US" sz="1200" b="0"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rPr>
              <a:t>utoscaler</a:t>
            </a: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208" name="Straight Arrow Connector 207">
            <a:extLst>
              <a:ext uri="{FF2B5EF4-FFF2-40B4-BE49-F238E27FC236}">
                <a16:creationId xmlns:a16="http://schemas.microsoft.com/office/drawing/2014/main" id="{B1A7FF35-0540-4EB7-A5B9-080A172518D1}"/>
              </a:ext>
            </a:extLst>
          </p:cNvPr>
          <p:cNvCxnSpPr>
            <a:cxnSpLocks/>
            <a:stCxn id="205" idx="3"/>
          </p:cNvCxnSpPr>
          <p:nvPr/>
        </p:nvCxnSpPr>
        <p:spPr>
          <a:xfrm>
            <a:off x="5172871" y="5275455"/>
            <a:ext cx="539007" cy="0"/>
          </a:xfrm>
          <a:prstGeom prst="straightConnector1">
            <a:avLst/>
          </a:prstGeom>
          <a:ln w="19050">
            <a:solidFill>
              <a:schemeClr val="accent1"/>
            </a:solidFill>
            <a:prstDash val="solid"/>
            <a:headEnd type="arrow" w="med" len="lg"/>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5820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98C83574-B821-4739-A446-1109168FD524}"/>
              </a:ext>
            </a:extLst>
          </p:cNvPr>
          <p:cNvSpPr/>
          <p:nvPr/>
        </p:nvSpPr>
        <p:spPr bwMode="auto">
          <a:xfrm>
            <a:off x="9746978" y="1636711"/>
            <a:ext cx="1554956" cy="4402137"/>
          </a:xfrm>
          <a:prstGeom prst="rect">
            <a:avLst/>
          </a:prstGeom>
          <a:solidFill>
            <a:schemeClr val="accent2">
              <a:lumMod val="50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cxnSp>
        <p:nvCxnSpPr>
          <p:cNvPr id="111" name="Straight Connector 110">
            <a:extLst>
              <a:ext uri="{FF2B5EF4-FFF2-40B4-BE49-F238E27FC236}">
                <a16:creationId xmlns:a16="http://schemas.microsoft.com/office/drawing/2014/main" id="{7D1065D3-6EC2-42B8-86D5-408E9A6D2C0B}"/>
              </a:ext>
            </a:extLst>
          </p:cNvPr>
          <p:cNvCxnSpPr>
            <a:cxnSpLocks/>
          </p:cNvCxnSpPr>
          <p:nvPr/>
        </p:nvCxnSpPr>
        <p:spPr>
          <a:xfrm>
            <a:off x="10279879" y="3987728"/>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2F6A1A0-9771-422B-9E3F-778F41F0BB1D}"/>
              </a:ext>
            </a:extLst>
          </p:cNvPr>
          <p:cNvSpPr/>
          <p:nvPr/>
        </p:nvSpPr>
        <p:spPr>
          <a:xfrm>
            <a:off x="9851752" y="4305932"/>
            <a:ext cx="1345406" cy="553998"/>
          </a:xfrm>
          <a:prstGeom prst="rect">
            <a:avLst/>
          </a:prstGeom>
        </p:spPr>
        <p:txBody>
          <a:bodyPr wrap="square" lIns="0" tIns="0" rIns="0" bIns="0">
            <a:spAutoFit/>
          </a:bodyPr>
          <a:lstStyle/>
          <a:p>
            <a:pPr lvl="0" algn="ctr" defTabSz="844550">
              <a:spcBef>
                <a:spcPct val="0"/>
              </a:spcBef>
              <a:spcAft>
                <a:spcPct val="35000"/>
              </a:spcAft>
            </a:pPr>
            <a:r>
              <a:rPr lang="en-US" sz="1200">
                <a:solidFill>
                  <a:srgbClr val="FFFFFF"/>
                </a:solidFill>
                <a:cs typeface="Segoe UI"/>
              </a:rPr>
              <a:t>Securely access secrets from your application</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grpSp>
        <p:nvGrpSpPr>
          <p:cNvPr id="2" name="Group 1">
            <a:extLst>
              <a:ext uri="{FF2B5EF4-FFF2-40B4-BE49-F238E27FC236}">
                <a16:creationId xmlns:a16="http://schemas.microsoft.com/office/drawing/2014/main" id="{A4DB3DBD-3148-40FD-A898-46E6C2CED6AA}"/>
              </a:ext>
            </a:extLst>
          </p:cNvPr>
          <p:cNvGrpSpPr/>
          <p:nvPr/>
        </p:nvGrpSpPr>
        <p:grpSpPr>
          <a:xfrm>
            <a:off x="8205028" y="1636711"/>
            <a:ext cx="1554956" cy="4402137"/>
            <a:chOff x="9913145" y="1636713"/>
            <a:chExt cx="1554956" cy="4402137"/>
          </a:xfrm>
        </p:grpSpPr>
        <p:sp>
          <p:nvSpPr>
            <p:cNvPr id="25" name="Rectangle 24">
              <a:extLst>
                <a:ext uri="{FF2B5EF4-FFF2-40B4-BE49-F238E27FC236}">
                  <a16:creationId xmlns:a16="http://schemas.microsoft.com/office/drawing/2014/main" id="{0BC75D04-F439-4C07-B6D7-C3A9409D7E9A}"/>
                </a:ext>
              </a:extLst>
            </p:cNvPr>
            <p:cNvSpPr/>
            <p:nvPr/>
          </p:nvSpPr>
          <p:spPr bwMode="auto">
            <a:xfrm>
              <a:off x="9913145" y="1636713"/>
              <a:ext cx="1554956" cy="4402137"/>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cxnSp>
          <p:nvCxnSpPr>
            <p:cNvPr id="32" name="Straight Connector 31">
              <a:extLst>
                <a:ext uri="{FF2B5EF4-FFF2-40B4-BE49-F238E27FC236}">
                  <a16:creationId xmlns:a16="http://schemas.microsoft.com/office/drawing/2014/main" id="{FB74360D-3E30-4E8E-8775-B6E8DB9555DF}"/>
                </a:ext>
              </a:extLst>
            </p:cNvPr>
            <p:cNvCxnSpPr>
              <a:cxnSpLocks/>
            </p:cNvCxnSpPr>
            <p:nvPr/>
          </p:nvCxnSpPr>
          <p:spPr>
            <a:xfrm>
              <a:off x="1044604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D4B88B9-555D-4E90-91E5-EAD5997CB01F}"/>
                </a:ext>
              </a:extLst>
            </p:cNvPr>
            <p:cNvSpPr/>
            <p:nvPr/>
          </p:nvSpPr>
          <p:spPr>
            <a:xfrm>
              <a:off x="10017919" y="4305934"/>
              <a:ext cx="1345406" cy="923330"/>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See and measure the message calls across components and networked services</a:t>
              </a:r>
            </a:p>
          </p:txBody>
        </p:sp>
        <p:grpSp>
          <p:nvGrpSpPr>
            <p:cNvPr id="56" name="Group 55">
              <a:extLst>
                <a:ext uri="{FF2B5EF4-FFF2-40B4-BE49-F238E27FC236}">
                  <a16:creationId xmlns:a16="http://schemas.microsoft.com/office/drawing/2014/main" id="{DBBCFED8-D381-4025-8E4E-FA6D2DB178DE}"/>
                </a:ext>
              </a:extLst>
            </p:cNvPr>
            <p:cNvGrpSpPr/>
            <p:nvPr/>
          </p:nvGrpSpPr>
          <p:grpSpPr>
            <a:xfrm>
              <a:off x="10421265" y="2251421"/>
              <a:ext cx="498006" cy="420718"/>
              <a:chOff x="9332611" y="4972062"/>
              <a:chExt cx="363103" cy="306751"/>
            </a:xfrm>
          </p:grpSpPr>
          <p:sp>
            <p:nvSpPr>
              <p:cNvPr id="65" name="Freeform 855">
                <a:extLst>
                  <a:ext uri="{FF2B5EF4-FFF2-40B4-BE49-F238E27FC236}">
                    <a16:creationId xmlns:a16="http://schemas.microsoft.com/office/drawing/2014/main" id="{F8F51651-AB5E-4C8B-ABC7-BE33C7A1258F}"/>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757">
                <a:extLst>
                  <a:ext uri="{FF2B5EF4-FFF2-40B4-BE49-F238E27FC236}">
                    <a16:creationId xmlns:a16="http://schemas.microsoft.com/office/drawing/2014/main" id="{D8E5BC0E-BB9F-48CC-B39B-F17F7F7DA731}"/>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855">
                <a:extLst>
                  <a:ext uri="{FF2B5EF4-FFF2-40B4-BE49-F238E27FC236}">
                    <a16:creationId xmlns:a16="http://schemas.microsoft.com/office/drawing/2014/main" id="{AFB281A3-5D38-42AC-A15A-F42E65B55543}"/>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57">
                <a:extLst>
                  <a:ext uri="{FF2B5EF4-FFF2-40B4-BE49-F238E27FC236}">
                    <a16:creationId xmlns:a16="http://schemas.microsoft.com/office/drawing/2014/main" id="{7929C420-D91E-4E4E-A350-A6DC54229FC7}"/>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855">
                <a:extLst>
                  <a:ext uri="{FF2B5EF4-FFF2-40B4-BE49-F238E27FC236}">
                    <a16:creationId xmlns:a16="http://schemas.microsoft.com/office/drawing/2014/main" id="{73B7E1BD-806C-4D1C-AAD3-EC9D4388DBA4}"/>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Oval 757">
                <a:extLst>
                  <a:ext uri="{FF2B5EF4-FFF2-40B4-BE49-F238E27FC236}">
                    <a16:creationId xmlns:a16="http://schemas.microsoft.com/office/drawing/2014/main" id="{80A093D4-5447-4D78-A0BA-B981969D0EFE}"/>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757">
                <a:extLst>
                  <a:ext uri="{FF2B5EF4-FFF2-40B4-BE49-F238E27FC236}">
                    <a16:creationId xmlns:a16="http://schemas.microsoft.com/office/drawing/2014/main" id="{174918E8-DF7B-4182-AB63-5DBBE2B2AB9B}"/>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9936F6E-ADEA-465D-B323-7965A863B573}"/>
              </a:ext>
            </a:extLst>
          </p:cNvPr>
          <p:cNvGrpSpPr/>
          <p:nvPr/>
        </p:nvGrpSpPr>
        <p:grpSpPr>
          <a:xfrm>
            <a:off x="6663059" y="1636711"/>
            <a:ext cx="1554956" cy="4402137"/>
            <a:chOff x="8075613" y="1636713"/>
            <a:chExt cx="1554956" cy="4402137"/>
          </a:xfrm>
        </p:grpSpPr>
        <p:sp>
          <p:nvSpPr>
            <p:cNvPr id="24" name="Rectangle 23">
              <a:extLst>
                <a:ext uri="{FF2B5EF4-FFF2-40B4-BE49-F238E27FC236}">
                  <a16:creationId xmlns:a16="http://schemas.microsoft.com/office/drawing/2014/main" id="{E2ACB1C5-93D7-4F6F-986F-26CD4EAE22AA}"/>
                </a:ext>
              </a:extLst>
            </p:cNvPr>
            <p:cNvSpPr/>
            <p:nvPr/>
          </p:nvSpPr>
          <p:spPr bwMode="auto">
            <a:xfrm>
              <a:off x="8075613" y="1636713"/>
              <a:ext cx="1554956" cy="4402137"/>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cxnSp>
          <p:nvCxnSpPr>
            <p:cNvPr id="31" name="Straight Connector 30">
              <a:extLst>
                <a:ext uri="{FF2B5EF4-FFF2-40B4-BE49-F238E27FC236}">
                  <a16:creationId xmlns:a16="http://schemas.microsoft.com/office/drawing/2014/main" id="{7E130696-FCB2-4850-8860-A1CED64933BF}"/>
                </a:ext>
              </a:extLst>
            </p:cNvPr>
            <p:cNvCxnSpPr>
              <a:cxnSpLocks/>
            </p:cNvCxnSpPr>
            <p:nvPr/>
          </p:nvCxnSpPr>
          <p:spPr>
            <a:xfrm>
              <a:off x="860851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6934C39-01A5-4995-85AF-F8D001907A7C}"/>
                </a:ext>
              </a:extLst>
            </p:cNvPr>
            <p:cNvSpPr/>
            <p:nvPr/>
          </p:nvSpPr>
          <p:spPr>
            <a:xfrm>
              <a:off x="8260554" y="4305934"/>
              <a:ext cx="1185072" cy="1292662"/>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Encapsulate code and data in reusable actor objects as a common microservices design pattern </a:t>
              </a:r>
            </a:p>
          </p:txBody>
        </p:sp>
        <p:grpSp>
          <p:nvGrpSpPr>
            <p:cNvPr id="55" name="Group 54">
              <a:extLst>
                <a:ext uri="{FF2B5EF4-FFF2-40B4-BE49-F238E27FC236}">
                  <a16:creationId xmlns:a16="http://schemas.microsoft.com/office/drawing/2014/main" id="{CDA0990D-DC41-433A-97C2-B375C70C20F8}"/>
                </a:ext>
              </a:extLst>
            </p:cNvPr>
            <p:cNvGrpSpPr/>
            <p:nvPr/>
          </p:nvGrpSpPr>
          <p:grpSpPr>
            <a:xfrm>
              <a:off x="8594162" y="2202919"/>
              <a:ext cx="542343" cy="497350"/>
              <a:chOff x="8058210" y="4944318"/>
              <a:chExt cx="395430" cy="362625"/>
            </a:xfrm>
          </p:grpSpPr>
          <p:sp>
            <p:nvSpPr>
              <p:cNvPr id="79" name="Freeform: Shape 78">
                <a:extLst>
                  <a:ext uri="{FF2B5EF4-FFF2-40B4-BE49-F238E27FC236}">
                    <a16:creationId xmlns:a16="http://schemas.microsoft.com/office/drawing/2014/main" id="{A3DD6818-204D-466D-97FC-2AE928F84BEC}"/>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1E5428A-4B1A-4F9E-B038-0B772F9D50A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BA387369-C2C2-497A-AFBC-F2AE9AB1776E}"/>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C025515-6530-42A7-AF7D-E1E5C0B037B7}"/>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93A0B8A1-1921-4C5B-A55C-FBAA2651AB5A}"/>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2D085DA-F0F1-47B3-B32F-33F2A1B3499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246306F-98B0-4073-962F-EE4071E33C0F}"/>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9F075E2-8BC9-470F-B4BB-05238F46D7EA}"/>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4C215C22-68BE-4DB3-A42E-DE81A55AF19E}"/>
              </a:ext>
            </a:extLst>
          </p:cNvPr>
          <p:cNvGrpSpPr/>
          <p:nvPr/>
        </p:nvGrpSpPr>
        <p:grpSpPr>
          <a:xfrm>
            <a:off x="5121130" y="1636711"/>
            <a:ext cx="1554956" cy="4402137"/>
            <a:chOff x="6238083" y="1636713"/>
            <a:chExt cx="1554956" cy="4402137"/>
          </a:xfrm>
        </p:grpSpPr>
        <p:sp>
          <p:nvSpPr>
            <p:cNvPr id="23" name="Rectangle 22">
              <a:extLst>
                <a:ext uri="{FF2B5EF4-FFF2-40B4-BE49-F238E27FC236}">
                  <a16:creationId xmlns:a16="http://schemas.microsoft.com/office/drawing/2014/main" id="{F228B69E-248C-4D9E-8ED3-547B93FBEDA3}"/>
                </a:ext>
              </a:extLst>
            </p:cNvPr>
            <p:cNvSpPr/>
            <p:nvPr/>
          </p:nvSpPr>
          <p:spPr bwMode="auto">
            <a:xfrm>
              <a:off x="6238083" y="1636713"/>
              <a:ext cx="1554956" cy="4402137"/>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cxnSp>
          <p:nvCxnSpPr>
            <p:cNvPr id="30" name="Straight Connector 29">
              <a:extLst>
                <a:ext uri="{FF2B5EF4-FFF2-40B4-BE49-F238E27FC236}">
                  <a16:creationId xmlns:a16="http://schemas.microsoft.com/office/drawing/2014/main" id="{50C83CAA-B36E-4BED-A955-D9162D56210C}"/>
                </a:ext>
              </a:extLst>
            </p:cNvPr>
            <p:cNvCxnSpPr>
              <a:cxnSpLocks/>
            </p:cNvCxnSpPr>
            <p:nvPr/>
          </p:nvCxnSpPr>
          <p:spPr>
            <a:xfrm>
              <a:off x="677098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2E33F2A-8659-4FAC-887B-EA77EB90FAB6}"/>
                </a:ext>
              </a:extLst>
            </p:cNvPr>
            <p:cNvSpPr/>
            <p:nvPr/>
          </p:nvSpPr>
          <p:spPr>
            <a:xfrm>
              <a:off x="6287295" y="4305934"/>
              <a:ext cx="1456530" cy="1357295"/>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Trigger code through events from a large array of inputs</a:t>
              </a:r>
            </a:p>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Output bindings to external resources including databases and queues</a:t>
              </a:r>
            </a:p>
          </p:txBody>
        </p:sp>
        <p:grpSp>
          <p:nvGrpSpPr>
            <p:cNvPr id="15" name="Graphic 12">
              <a:extLst>
                <a:ext uri="{FF2B5EF4-FFF2-40B4-BE49-F238E27FC236}">
                  <a16:creationId xmlns:a16="http://schemas.microsoft.com/office/drawing/2014/main" id="{EF474217-60D0-4726-9C84-E47FA6E39F76}"/>
                </a:ext>
              </a:extLst>
            </p:cNvPr>
            <p:cNvGrpSpPr/>
            <p:nvPr/>
          </p:nvGrpSpPr>
          <p:grpSpPr>
            <a:xfrm>
              <a:off x="6678884" y="2244251"/>
              <a:ext cx="673353" cy="425916"/>
              <a:chOff x="6668136" y="1819111"/>
              <a:chExt cx="612139" cy="387196"/>
            </a:xfrm>
          </p:grpSpPr>
          <p:sp>
            <p:nvSpPr>
              <p:cNvPr id="16" name="Freeform: Shape 15">
                <a:extLst>
                  <a:ext uri="{FF2B5EF4-FFF2-40B4-BE49-F238E27FC236}">
                    <a16:creationId xmlns:a16="http://schemas.microsoft.com/office/drawing/2014/main" id="{E058D8B8-330B-4834-95CF-8142609658AB}"/>
                  </a:ext>
                </a:extLst>
              </p:cNvPr>
              <p:cNvSpPr/>
              <p:nvPr/>
            </p:nvSpPr>
            <p:spPr>
              <a:xfrm>
                <a:off x="6921264" y="1921957"/>
                <a:ext cx="359010"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22CFD7B4-6CDA-4871-A7FD-7D6FD0BEEC7E}"/>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E0715D2D-591E-463F-9E5D-9C9F185A74A9}"/>
              </a:ext>
            </a:extLst>
          </p:cNvPr>
          <p:cNvGrpSpPr/>
          <p:nvPr/>
        </p:nvGrpSpPr>
        <p:grpSpPr>
          <a:xfrm>
            <a:off x="3577212" y="1636712"/>
            <a:ext cx="1554956" cy="4402137"/>
            <a:chOff x="4400551" y="1636713"/>
            <a:chExt cx="1554956" cy="4402137"/>
          </a:xfrm>
        </p:grpSpPr>
        <p:sp>
          <p:nvSpPr>
            <p:cNvPr id="22" name="Rectangle 21">
              <a:extLst>
                <a:ext uri="{FF2B5EF4-FFF2-40B4-BE49-F238E27FC236}">
                  <a16:creationId xmlns:a16="http://schemas.microsoft.com/office/drawing/2014/main" id="{277D2FEE-2E2E-43A0-9812-B816DA8892A6}"/>
                </a:ext>
              </a:extLst>
            </p:cNvPr>
            <p:cNvSpPr/>
            <p:nvPr/>
          </p:nvSpPr>
          <p:spPr bwMode="auto">
            <a:xfrm>
              <a:off x="4400551" y="1636713"/>
              <a:ext cx="1554956" cy="4402137"/>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cxnSp>
          <p:nvCxnSpPr>
            <p:cNvPr id="29" name="Straight Connector 28">
              <a:extLst>
                <a:ext uri="{FF2B5EF4-FFF2-40B4-BE49-F238E27FC236}">
                  <a16:creationId xmlns:a16="http://schemas.microsoft.com/office/drawing/2014/main" id="{DDB87041-DE78-4B3F-A089-74D4B509C087}"/>
                </a:ext>
              </a:extLst>
            </p:cNvPr>
            <p:cNvCxnSpPr>
              <a:cxnSpLocks/>
            </p:cNvCxnSpPr>
            <p:nvPr/>
          </p:nvCxnSpPr>
          <p:spPr>
            <a:xfrm>
              <a:off x="4933452"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9885351-A792-4CBD-8E1C-DAB0C615F978}"/>
                </a:ext>
              </a:extLst>
            </p:cNvPr>
            <p:cNvSpPr/>
            <p:nvPr/>
          </p:nvSpPr>
          <p:spPr>
            <a:xfrm>
              <a:off x="4585492" y="4305934"/>
              <a:ext cx="1185072" cy="553998"/>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Secure, scalable messaging between services</a:t>
              </a:r>
            </a:p>
          </p:txBody>
        </p:sp>
        <p:grpSp>
          <p:nvGrpSpPr>
            <p:cNvPr id="54" name="Group 53">
              <a:extLst>
                <a:ext uri="{FF2B5EF4-FFF2-40B4-BE49-F238E27FC236}">
                  <a16:creationId xmlns:a16="http://schemas.microsoft.com/office/drawing/2014/main" id="{96B88D29-7DAB-426A-917F-4BA483C7927B}"/>
                </a:ext>
              </a:extLst>
            </p:cNvPr>
            <p:cNvGrpSpPr/>
            <p:nvPr/>
          </p:nvGrpSpPr>
          <p:grpSpPr>
            <a:xfrm>
              <a:off x="4863014" y="2327334"/>
              <a:ext cx="678300" cy="301251"/>
              <a:chOff x="5522126" y="5015614"/>
              <a:chExt cx="494558" cy="219646"/>
            </a:xfrm>
          </p:grpSpPr>
          <p:sp>
            <p:nvSpPr>
              <p:cNvPr id="87" name="AutoShape 131">
                <a:extLst>
                  <a:ext uri="{FF2B5EF4-FFF2-40B4-BE49-F238E27FC236}">
                    <a16:creationId xmlns:a16="http://schemas.microsoft.com/office/drawing/2014/main" id="{2B185F60-182E-4900-8102-1B7276DE1AF8}"/>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133">
                <a:extLst>
                  <a:ext uri="{FF2B5EF4-FFF2-40B4-BE49-F238E27FC236}">
                    <a16:creationId xmlns:a16="http://schemas.microsoft.com/office/drawing/2014/main" id="{8CAEE6E2-B0FD-47E9-A8FE-250BFB16D977}"/>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134">
                <a:extLst>
                  <a:ext uri="{FF2B5EF4-FFF2-40B4-BE49-F238E27FC236}">
                    <a16:creationId xmlns:a16="http://schemas.microsoft.com/office/drawing/2014/main" id="{5A374738-A61F-4733-8E47-91C126B9E231}"/>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135">
                <a:extLst>
                  <a:ext uri="{FF2B5EF4-FFF2-40B4-BE49-F238E27FC236}">
                    <a16:creationId xmlns:a16="http://schemas.microsoft.com/office/drawing/2014/main" id="{2F29AB08-9DDE-435D-83FA-156007672C43}"/>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136">
                <a:extLst>
                  <a:ext uri="{FF2B5EF4-FFF2-40B4-BE49-F238E27FC236}">
                    <a16:creationId xmlns:a16="http://schemas.microsoft.com/office/drawing/2014/main" id="{A93C80A8-A2B2-4C9E-8B46-37B609229AA3}"/>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137">
                <a:extLst>
                  <a:ext uri="{FF2B5EF4-FFF2-40B4-BE49-F238E27FC236}">
                    <a16:creationId xmlns:a16="http://schemas.microsoft.com/office/drawing/2014/main" id="{E8E19DA5-58D2-4C45-8D3A-229BEF9E7CDF}"/>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38">
                <a:extLst>
                  <a:ext uri="{FF2B5EF4-FFF2-40B4-BE49-F238E27FC236}">
                    <a16:creationId xmlns:a16="http://schemas.microsoft.com/office/drawing/2014/main" id="{C61E54CB-B272-412C-A3FF-DB318C08CAB8}"/>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8DFD3C22-A7EA-4E27-89D7-10ED981EAD81}"/>
              </a:ext>
            </a:extLst>
          </p:cNvPr>
          <p:cNvGrpSpPr/>
          <p:nvPr/>
        </p:nvGrpSpPr>
        <p:grpSpPr>
          <a:xfrm>
            <a:off x="2024874" y="1636712"/>
            <a:ext cx="1554956" cy="4402137"/>
            <a:chOff x="2567415" y="1636713"/>
            <a:chExt cx="1554956" cy="4402137"/>
          </a:xfrm>
        </p:grpSpPr>
        <p:sp>
          <p:nvSpPr>
            <p:cNvPr id="21" name="Rectangle 20">
              <a:extLst>
                <a:ext uri="{FF2B5EF4-FFF2-40B4-BE49-F238E27FC236}">
                  <a16:creationId xmlns:a16="http://schemas.microsoft.com/office/drawing/2014/main" id="{022103CB-213F-4714-8925-CB8E7C80262E}"/>
                </a:ext>
              </a:extLst>
            </p:cNvPr>
            <p:cNvSpPr/>
            <p:nvPr/>
          </p:nvSpPr>
          <p:spPr bwMode="auto">
            <a:xfrm>
              <a:off x="2567415" y="1636713"/>
              <a:ext cx="1554956" cy="4402137"/>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cxnSp>
          <p:nvCxnSpPr>
            <p:cNvPr id="28" name="Straight Connector 27">
              <a:extLst>
                <a:ext uri="{FF2B5EF4-FFF2-40B4-BE49-F238E27FC236}">
                  <a16:creationId xmlns:a16="http://schemas.microsoft.com/office/drawing/2014/main" id="{1569173A-4FF3-4759-BDE1-1338024FE703}"/>
                </a:ext>
              </a:extLst>
            </p:cNvPr>
            <p:cNvCxnSpPr>
              <a:cxnSpLocks/>
            </p:cNvCxnSpPr>
            <p:nvPr/>
          </p:nvCxnSpPr>
          <p:spPr>
            <a:xfrm>
              <a:off x="310031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C3D547E-F067-4C10-B296-13252CA60F62}"/>
                </a:ext>
              </a:extLst>
            </p:cNvPr>
            <p:cNvSpPr/>
            <p:nvPr/>
          </p:nvSpPr>
          <p:spPr>
            <a:xfrm>
              <a:off x="2752356"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Create long running, stateless and stateful services</a:t>
              </a:r>
            </a:p>
          </p:txBody>
        </p:sp>
        <p:grpSp>
          <p:nvGrpSpPr>
            <p:cNvPr id="51" name="Group 50">
              <a:extLst>
                <a:ext uri="{FF2B5EF4-FFF2-40B4-BE49-F238E27FC236}">
                  <a16:creationId xmlns:a16="http://schemas.microsoft.com/office/drawing/2014/main" id="{2896741F-AFCB-4559-898F-A4BB0CBC2AC7}"/>
                </a:ext>
              </a:extLst>
            </p:cNvPr>
            <p:cNvGrpSpPr/>
            <p:nvPr/>
          </p:nvGrpSpPr>
          <p:grpSpPr>
            <a:xfrm>
              <a:off x="3158128" y="2248860"/>
              <a:ext cx="319747" cy="424747"/>
              <a:chOff x="4385537" y="4970593"/>
              <a:chExt cx="233132" cy="309689"/>
            </a:xfrm>
          </p:grpSpPr>
          <p:sp>
            <p:nvSpPr>
              <p:cNvPr id="113" name="Freeform: Shape 112">
                <a:extLst>
                  <a:ext uri="{FF2B5EF4-FFF2-40B4-BE49-F238E27FC236}">
                    <a16:creationId xmlns:a16="http://schemas.microsoft.com/office/drawing/2014/main" id="{CB0521EA-C57E-4033-9E1D-F072D7B37080}"/>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A853C3C-FA45-4F1E-8213-AD1A45B3E877}"/>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F381E8D-0992-46C8-9615-3EEDEDBE7865}"/>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3" name="Freeform: Shape 72">
            <a:extLst>
              <a:ext uri="{FF2B5EF4-FFF2-40B4-BE49-F238E27FC236}">
                <a16:creationId xmlns:a16="http://schemas.microsoft.com/office/drawing/2014/main" id="{EB364E28-88C2-4083-8F2E-F9B4D2ABCD46}"/>
              </a:ext>
            </a:extLst>
          </p:cNvPr>
          <p:cNvSpPr/>
          <p:nvPr/>
        </p:nvSpPr>
        <p:spPr>
          <a:xfrm>
            <a:off x="594502" y="585788"/>
            <a:ext cx="6796897"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3" name="Group 12">
            <a:extLst>
              <a:ext uri="{FF2B5EF4-FFF2-40B4-BE49-F238E27FC236}">
                <a16:creationId xmlns:a16="http://schemas.microsoft.com/office/drawing/2014/main" id="{CBB09681-7858-40EA-A8A7-B6D395F762CA}"/>
              </a:ext>
            </a:extLst>
          </p:cNvPr>
          <p:cNvGrpSpPr/>
          <p:nvPr/>
        </p:nvGrpSpPr>
        <p:grpSpPr>
          <a:xfrm>
            <a:off x="478338" y="1636713"/>
            <a:ext cx="1554956" cy="4402137"/>
            <a:chOff x="739408" y="1636713"/>
            <a:chExt cx="1554956" cy="4402137"/>
          </a:xfrm>
        </p:grpSpPr>
        <p:sp>
          <p:nvSpPr>
            <p:cNvPr id="20" name="Rectangle 19">
              <a:extLst>
                <a:ext uri="{FF2B5EF4-FFF2-40B4-BE49-F238E27FC236}">
                  <a16:creationId xmlns:a16="http://schemas.microsoft.com/office/drawing/2014/main" id="{40E9572E-7043-4A8F-8E02-B80F74FA7C1E}"/>
                </a:ext>
              </a:extLst>
            </p:cNvPr>
            <p:cNvSpPr/>
            <p:nvPr/>
          </p:nvSpPr>
          <p:spPr bwMode="auto">
            <a:xfrm>
              <a:off x="739408" y="1636713"/>
              <a:ext cx="1554956" cy="4402137"/>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cxnSp>
          <p:nvCxnSpPr>
            <p:cNvPr id="27" name="Straight Connector 26">
              <a:extLst>
                <a:ext uri="{FF2B5EF4-FFF2-40B4-BE49-F238E27FC236}">
                  <a16:creationId xmlns:a16="http://schemas.microsoft.com/office/drawing/2014/main" id="{42A15666-5D5E-4C7D-B0BB-07A63B37467E}"/>
                </a:ext>
              </a:extLst>
            </p:cNvPr>
            <p:cNvCxnSpPr>
              <a:cxnSpLocks/>
            </p:cNvCxnSpPr>
            <p:nvPr/>
          </p:nvCxnSpPr>
          <p:spPr>
            <a:xfrm>
              <a:off x="1272309"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D782F5B-116B-4865-B4A0-99AC3D454A74}"/>
                </a:ext>
              </a:extLst>
            </p:cNvPr>
            <p:cNvSpPr/>
            <p:nvPr/>
          </p:nvSpPr>
          <p:spPr>
            <a:xfrm>
              <a:off x="924349"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Perform direct, secure, service-to-service method calls</a:t>
              </a:r>
            </a:p>
          </p:txBody>
        </p:sp>
        <p:grpSp>
          <p:nvGrpSpPr>
            <p:cNvPr id="53" name="Group 52">
              <a:extLst>
                <a:ext uri="{FF2B5EF4-FFF2-40B4-BE49-F238E27FC236}">
                  <a16:creationId xmlns:a16="http://schemas.microsoft.com/office/drawing/2014/main" id="{C1B30ADB-0771-43EF-A5D8-EE790D891CFC}"/>
                </a:ext>
              </a:extLst>
            </p:cNvPr>
            <p:cNvGrpSpPr/>
            <p:nvPr/>
          </p:nvGrpSpPr>
          <p:grpSpPr>
            <a:xfrm>
              <a:off x="1156110" y="2244917"/>
              <a:ext cx="574383" cy="430954"/>
              <a:chOff x="3018614" y="4968330"/>
              <a:chExt cx="418791" cy="314215"/>
            </a:xfrm>
          </p:grpSpPr>
          <p:sp>
            <p:nvSpPr>
              <p:cNvPr id="94" name="Rectangle 932">
                <a:extLst>
                  <a:ext uri="{FF2B5EF4-FFF2-40B4-BE49-F238E27FC236}">
                    <a16:creationId xmlns:a16="http://schemas.microsoft.com/office/drawing/2014/main" id="{127CB389-25E9-4027-8433-97EE886C4B80}"/>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933">
                <a:extLst>
                  <a:ext uri="{FF2B5EF4-FFF2-40B4-BE49-F238E27FC236}">
                    <a16:creationId xmlns:a16="http://schemas.microsoft.com/office/drawing/2014/main" id="{72553A15-C027-4336-B8F0-48260278DF55}"/>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934">
                <a:extLst>
                  <a:ext uri="{FF2B5EF4-FFF2-40B4-BE49-F238E27FC236}">
                    <a16:creationId xmlns:a16="http://schemas.microsoft.com/office/drawing/2014/main" id="{96EF9499-C97A-4245-99BD-F0B9FA55D931}"/>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936">
                <a:extLst>
                  <a:ext uri="{FF2B5EF4-FFF2-40B4-BE49-F238E27FC236}">
                    <a16:creationId xmlns:a16="http://schemas.microsoft.com/office/drawing/2014/main" id="{DB5AF02A-C03C-463B-9046-41AD1243B7F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937">
                <a:extLst>
                  <a:ext uri="{FF2B5EF4-FFF2-40B4-BE49-F238E27FC236}">
                    <a16:creationId xmlns:a16="http://schemas.microsoft.com/office/drawing/2014/main" id="{5E97129D-AF6A-46F9-BD69-F705C8C7BA60}"/>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Oval 938">
                <a:extLst>
                  <a:ext uri="{FF2B5EF4-FFF2-40B4-BE49-F238E27FC236}">
                    <a16:creationId xmlns:a16="http://schemas.microsoft.com/office/drawing/2014/main" id="{29179A32-7DC0-4FA2-B0FC-D983CEBCD8C3}"/>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939">
                <a:extLst>
                  <a:ext uri="{FF2B5EF4-FFF2-40B4-BE49-F238E27FC236}">
                    <a16:creationId xmlns:a16="http://schemas.microsoft.com/office/drawing/2014/main" id="{C2824608-196C-4B00-BC33-514B4DD5ADF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Oval 940">
                <a:extLst>
                  <a:ext uri="{FF2B5EF4-FFF2-40B4-BE49-F238E27FC236}">
                    <a16:creationId xmlns:a16="http://schemas.microsoft.com/office/drawing/2014/main" id="{766F3C94-C622-4ACD-9ECD-436C18975222}"/>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941">
                <a:extLst>
                  <a:ext uri="{FF2B5EF4-FFF2-40B4-BE49-F238E27FC236}">
                    <a16:creationId xmlns:a16="http://schemas.microsoft.com/office/drawing/2014/main" id="{FCE0F26F-2F2A-4D0A-ACF8-7504682C6EEB}"/>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Oval 942">
                <a:extLst>
                  <a:ext uri="{FF2B5EF4-FFF2-40B4-BE49-F238E27FC236}">
                    <a16:creationId xmlns:a16="http://schemas.microsoft.com/office/drawing/2014/main" id="{768986D3-1F96-4DF2-8E54-03076895D1BD}"/>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943">
                <a:extLst>
                  <a:ext uri="{FF2B5EF4-FFF2-40B4-BE49-F238E27FC236}">
                    <a16:creationId xmlns:a16="http://schemas.microsoft.com/office/drawing/2014/main" id="{E6FA06C5-1200-4282-A69C-621454DC6F6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944" descr="component solutions">
                <a:extLst>
                  <a:ext uri="{FF2B5EF4-FFF2-40B4-BE49-F238E27FC236}">
                    <a16:creationId xmlns:a16="http://schemas.microsoft.com/office/drawing/2014/main" id="{C7F92F39-082D-494D-AB46-CB5CFFC3562B}"/>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945">
                <a:extLst>
                  <a:ext uri="{FF2B5EF4-FFF2-40B4-BE49-F238E27FC236}">
                    <a16:creationId xmlns:a16="http://schemas.microsoft.com/office/drawing/2014/main" id="{EAD6F359-9A1E-40FB-8552-B7584E1BDC5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946">
                <a:extLst>
                  <a:ext uri="{FF2B5EF4-FFF2-40B4-BE49-F238E27FC236}">
                    <a16:creationId xmlns:a16="http://schemas.microsoft.com/office/drawing/2014/main" id="{4634AA27-AA84-4ED9-9274-BBE8FDD3F30A}"/>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947">
                <a:extLst>
                  <a:ext uri="{FF2B5EF4-FFF2-40B4-BE49-F238E27FC236}">
                    <a16:creationId xmlns:a16="http://schemas.microsoft.com/office/drawing/2014/main" id="{E91AFB0A-26B4-4078-B272-2FFCA4AE04F0}"/>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31" name="AutoShape 124">
            <a:extLst>
              <a:ext uri="{FF2B5EF4-FFF2-40B4-BE49-F238E27FC236}">
                <a16:creationId xmlns:a16="http://schemas.microsoft.com/office/drawing/2014/main" id="{AA5BE8F5-C0B8-47A1-AF3C-3FAF1E42AE7D}"/>
              </a:ext>
            </a:extLst>
          </p:cNvPr>
          <p:cNvSpPr>
            <a:spLocks noChangeAspect="1" noChangeArrowheads="1" noTextEdit="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27">
            <a:extLst>
              <a:ext uri="{FF2B5EF4-FFF2-40B4-BE49-F238E27FC236}">
                <a16:creationId xmlns:a16="http://schemas.microsoft.com/office/drawing/2014/main" id="{50E4F01F-F327-4531-9FF3-E3244BDA231E}"/>
              </a:ext>
            </a:extLst>
          </p:cNvPr>
          <p:cNvSpPr>
            <a:spLocks noChangeArrowheads="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a:extLst>
              <a:ext uri="{FF2B5EF4-FFF2-40B4-BE49-F238E27FC236}">
                <a16:creationId xmlns:a16="http://schemas.microsoft.com/office/drawing/2014/main" id="{95B2149D-FF75-4E1D-82E0-A03BD38E5859}"/>
              </a:ext>
            </a:extLst>
          </p:cNvPr>
          <p:cNvGrpSpPr/>
          <p:nvPr/>
        </p:nvGrpSpPr>
        <p:grpSpPr>
          <a:xfrm>
            <a:off x="10293485" y="2197616"/>
            <a:ext cx="443363" cy="555766"/>
            <a:chOff x="10293485" y="2197616"/>
            <a:chExt cx="443363" cy="555766"/>
          </a:xfrm>
        </p:grpSpPr>
        <p:sp>
          <p:nvSpPr>
            <p:cNvPr id="134" name="Freeform 128">
              <a:extLst>
                <a:ext uri="{FF2B5EF4-FFF2-40B4-BE49-F238E27FC236}">
                  <a16:creationId xmlns:a16="http://schemas.microsoft.com/office/drawing/2014/main" id="{718840D3-F444-4564-AD3A-FA02755E1412}"/>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6" name="signup issues" descr="signup issues, key">
              <a:extLst>
                <a:ext uri="{FF2B5EF4-FFF2-40B4-BE49-F238E27FC236}">
                  <a16:creationId xmlns:a16="http://schemas.microsoft.com/office/drawing/2014/main" id="{6EC96B4F-EFEA-4A30-95ED-A53D100C61E0}"/>
                </a:ext>
              </a:extLst>
            </p:cNvPr>
            <p:cNvGrpSpPr/>
            <p:nvPr/>
          </p:nvGrpSpPr>
          <p:grpSpPr>
            <a:xfrm rot="18878040">
              <a:off x="10363384" y="2340879"/>
              <a:ext cx="311736" cy="311677"/>
              <a:chOff x="5411441" y="4807980"/>
              <a:chExt cx="440767" cy="440681"/>
            </a:xfrm>
            <a:solidFill>
              <a:srgbClr val="121D2F"/>
            </a:solidFill>
          </p:grpSpPr>
          <p:sp>
            <p:nvSpPr>
              <p:cNvPr id="137" name="Freeform: Shape 136">
                <a:extLst>
                  <a:ext uri="{FF2B5EF4-FFF2-40B4-BE49-F238E27FC236}">
                    <a16:creationId xmlns:a16="http://schemas.microsoft.com/office/drawing/2014/main" id="{EE32EAD9-EA09-4520-AB14-E61D73C1A90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0503964-3800-4E2E-A90C-0370ACFEFA7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9F232A5-B99A-42EC-B562-0C878D36FB65}"/>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endParaRPr lang="en-US"/>
              </a:p>
            </p:txBody>
          </p:sp>
        </p:grpSp>
      </p:grpSp>
      <p:sp>
        <p:nvSpPr>
          <p:cNvPr id="109" name="Freeform: Shape 108">
            <a:extLst>
              <a:ext uri="{FF2B5EF4-FFF2-40B4-BE49-F238E27FC236}">
                <a16:creationId xmlns:a16="http://schemas.microsoft.com/office/drawing/2014/main" id="{B2950128-DC9F-47EC-A370-C2DDFCFABBB7}"/>
              </a:ext>
            </a:extLst>
          </p:cNvPr>
          <p:cNvSpPr/>
          <p:nvPr/>
        </p:nvSpPr>
        <p:spPr>
          <a:xfrm>
            <a:off x="4183316" y="6338746"/>
            <a:ext cx="3208083"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lang="en-US" sz="2400">
                <a:solidFill>
                  <a:srgbClr val="000000"/>
                </a:solidFill>
                <a:latin typeface="Segoe UI Semibold"/>
              </a:rPr>
              <a:t>U</a:t>
            </a:r>
            <a:r>
              <a:rPr kumimoji="0" lang="en-US" sz="2400" b="0" i="0" u="none" strike="noStrike" kern="1200" cap="none" spc="0" normalizeH="0" baseline="0" noProof="0">
                <a:ln>
                  <a:noFill/>
                </a:ln>
                <a:solidFill>
                  <a:srgbClr val="000000"/>
                </a:solidFill>
                <a:effectLst/>
                <a:uLnTx/>
                <a:uFillTx/>
                <a:latin typeface="Segoe UI Semibold"/>
                <a:ea typeface="+mn-ea"/>
                <a:cs typeface="+mn-cs"/>
              </a:rPr>
              <a:t>se Dapr components</a:t>
            </a:r>
          </a:p>
        </p:txBody>
      </p:sp>
    </p:spTree>
    <p:extLst>
      <p:ext uri="{BB962C8B-B14F-4D97-AF65-F5344CB8AC3E}">
        <p14:creationId xmlns:p14="http://schemas.microsoft.com/office/powerpoint/2010/main" val="3416722782"/>
      </p:ext>
    </p:extLst>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B41C276-B1D6-42C2-9BCF-265689C340D3}"/>
              </a:ext>
            </a:extLst>
          </p:cNvPr>
          <p:cNvGrpSpPr/>
          <p:nvPr/>
        </p:nvGrpSpPr>
        <p:grpSpPr>
          <a:xfrm>
            <a:off x="1486507" y="2197346"/>
            <a:ext cx="1737360" cy="1737360"/>
            <a:chOff x="1486507" y="2197346"/>
            <a:chExt cx="1737360" cy="1737360"/>
          </a:xfrm>
        </p:grpSpPr>
        <p:sp>
          <p:nvSpPr>
            <p:cNvPr id="5" name="Rounded Rectangle 5">
              <a:extLst>
                <a:ext uri="{FF2B5EF4-FFF2-40B4-BE49-F238E27FC236}">
                  <a16:creationId xmlns:a16="http://schemas.microsoft.com/office/drawing/2014/main" id="{0A886E07-CBF7-492D-8474-56F08990A21E}"/>
                </a:ext>
              </a:extLst>
            </p:cNvPr>
            <p:cNvSpPr/>
            <p:nvPr/>
          </p:nvSpPr>
          <p:spPr bwMode="auto">
            <a:xfrm>
              <a:off x="1486507" y="219734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“frontend”</a:t>
              </a:r>
            </a:p>
          </p:txBody>
        </p:sp>
        <p:grpSp>
          <p:nvGrpSpPr>
            <p:cNvPr id="6" name="app development" descr="application development">
              <a:extLst>
                <a:ext uri="{FF2B5EF4-FFF2-40B4-BE49-F238E27FC236}">
                  <a16:creationId xmlns:a16="http://schemas.microsoft.com/office/drawing/2014/main" id="{A7B8EAA9-D230-4DBE-8252-0900DCEEE547}"/>
                </a:ext>
              </a:extLst>
            </p:cNvPr>
            <p:cNvGrpSpPr/>
            <p:nvPr/>
          </p:nvGrpSpPr>
          <p:grpSpPr>
            <a:xfrm>
              <a:off x="2101544" y="2754418"/>
              <a:ext cx="500421" cy="301755"/>
              <a:chOff x="1619314" y="4920550"/>
              <a:chExt cx="500421" cy="301755"/>
            </a:xfrm>
          </p:grpSpPr>
          <p:sp>
            <p:nvSpPr>
              <p:cNvPr id="7" name="Freeform: Shape 6">
                <a:extLst>
                  <a:ext uri="{FF2B5EF4-FFF2-40B4-BE49-F238E27FC236}">
                    <a16:creationId xmlns:a16="http://schemas.microsoft.com/office/drawing/2014/main" id="{DCE7A5AA-D344-42B6-A174-7441274D61E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00CFFED-1473-42F3-89DF-96ACBD6E293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BF920D-3F97-4F80-A035-F2BBFB9CC090}"/>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E47D518-86C7-4BE2-B159-36D75ADE7BEB}"/>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C08F2773-E529-4BC7-B769-D52D6988F94D}"/>
              </a:ext>
            </a:extLst>
          </p:cNvPr>
          <p:cNvGrpSpPr/>
          <p:nvPr/>
        </p:nvGrpSpPr>
        <p:grpSpPr>
          <a:xfrm>
            <a:off x="1486507" y="4559936"/>
            <a:ext cx="1737360" cy="1737360"/>
            <a:chOff x="1486507" y="4559936"/>
            <a:chExt cx="1737360" cy="1737360"/>
          </a:xfrm>
        </p:grpSpPr>
        <p:sp>
          <p:nvSpPr>
            <p:cNvPr id="11" name="Rounded Rectangle 5">
              <a:extLst>
                <a:ext uri="{FF2B5EF4-FFF2-40B4-BE49-F238E27FC236}">
                  <a16:creationId xmlns:a16="http://schemas.microsoft.com/office/drawing/2014/main" id="{A6B88683-4D17-4E08-8695-68C6B67B750A}"/>
                </a:ext>
              </a:extLst>
            </p:cNvPr>
            <p:cNvSpPr/>
            <p:nvPr/>
          </p:nvSpPr>
          <p:spPr bwMode="auto">
            <a:xfrm>
              <a:off x="1486507" y="455993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“cart”</a:t>
              </a:r>
            </a:p>
          </p:txBody>
        </p:sp>
        <p:grpSp>
          <p:nvGrpSpPr>
            <p:cNvPr id="12" name="app development" descr="application development">
              <a:extLst>
                <a:ext uri="{FF2B5EF4-FFF2-40B4-BE49-F238E27FC236}">
                  <a16:creationId xmlns:a16="http://schemas.microsoft.com/office/drawing/2014/main" id="{FD91D63F-C714-41E5-BA5D-06BA58A2C799}"/>
                </a:ext>
              </a:extLst>
            </p:cNvPr>
            <p:cNvGrpSpPr/>
            <p:nvPr/>
          </p:nvGrpSpPr>
          <p:grpSpPr>
            <a:xfrm>
              <a:off x="2101544" y="5116676"/>
              <a:ext cx="500421" cy="301755"/>
              <a:chOff x="1619314" y="4920550"/>
              <a:chExt cx="500421" cy="301755"/>
            </a:xfrm>
          </p:grpSpPr>
          <p:sp>
            <p:nvSpPr>
              <p:cNvPr id="13" name="Freeform: Shape 12">
                <a:extLst>
                  <a:ext uri="{FF2B5EF4-FFF2-40B4-BE49-F238E27FC236}">
                    <a16:creationId xmlns:a16="http://schemas.microsoft.com/office/drawing/2014/main" id="{B87234C6-92DE-40CD-8B06-D82666FF1D8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BD397E3-900D-46E2-9A1D-4EA6AE60F67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50400BA-CE0D-4DC2-B314-8072148B240D}"/>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FE7154C-BD16-4C27-8D0D-A3A81B4A4946}"/>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9" name="Straight Arrow Connector 18">
            <a:extLst>
              <a:ext uri="{FF2B5EF4-FFF2-40B4-BE49-F238E27FC236}">
                <a16:creationId xmlns:a16="http://schemas.microsoft.com/office/drawing/2014/main" id="{CDA3416B-BB8A-44B8-8B5B-5B216765EA34}"/>
              </a:ext>
            </a:extLst>
          </p:cNvPr>
          <p:cNvCxnSpPr>
            <a:cxnSpLocks/>
          </p:cNvCxnSpPr>
          <p:nvPr/>
        </p:nvCxnSpPr>
        <p:spPr>
          <a:xfrm>
            <a:off x="3465375" y="2979526"/>
            <a:ext cx="4830142"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D3DB244-4E81-4097-A8DD-4617E72F72B8}"/>
              </a:ext>
            </a:extLst>
          </p:cNvPr>
          <p:cNvCxnSpPr>
            <a:cxnSpLocks/>
          </p:cNvCxnSpPr>
          <p:nvPr/>
        </p:nvCxnSpPr>
        <p:spPr>
          <a:xfrm>
            <a:off x="3465375" y="3198788"/>
            <a:ext cx="4830142"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58A7F0-B758-429D-867F-1C723423C000}"/>
              </a:ext>
            </a:extLst>
          </p:cNvPr>
          <p:cNvCxnSpPr>
            <a:cxnSpLocks/>
          </p:cNvCxnSpPr>
          <p:nvPr/>
        </p:nvCxnSpPr>
        <p:spPr>
          <a:xfrm>
            <a:off x="3465375" y="5356803"/>
            <a:ext cx="4830142"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19460A5-F1F5-443F-B05E-B4D0F48D392B}"/>
              </a:ext>
            </a:extLst>
          </p:cNvPr>
          <p:cNvCxnSpPr>
            <a:cxnSpLocks/>
          </p:cNvCxnSpPr>
          <p:nvPr/>
        </p:nvCxnSpPr>
        <p:spPr>
          <a:xfrm>
            <a:off x="3465375" y="5566671"/>
            <a:ext cx="4830142" cy="0"/>
          </a:xfrm>
          <a:prstGeom prst="straightConnector1">
            <a:avLst/>
          </a:prstGeom>
          <a:ln w="19050">
            <a:solidFill>
              <a:schemeClr val="accent1"/>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45">
            <a:extLst>
              <a:ext uri="{FF2B5EF4-FFF2-40B4-BE49-F238E27FC236}">
                <a16:creationId xmlns:a16="http://schemas.microsoft.com/office/drawing/2014/main" id="{CDA017FB-2757-4993-A5ED-B88B667FE24F}"/>
              </a:ext>
            </a:extLst>
          </p:cNvPr>
          <p:cNvCxnSpPr>
            <a:cxnSpLocks/>
          </p:cNvCxnSpPr>
          <p:nvPr/>
        </p:nvCxnSpPr>
        <p:spPr>
          <a:xfrm>
            <a:off x="9393861" y="3945428"/>
            <a:ext cx="0" cy="555770"/>
          </a:xfrm>
          <a:prstGeom prst="straightConnector1">
            <a:avLst/>
          </a:prstGeom>
          <a:ln w="19050">
            <a:solidFill>
              <a:srgbClr val="0078D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2AE6C8C-696B-4038-BE0C-76E963C501DB}"/>
              </a:ext>
            </a:extLst>
          </p:cNvPr>
          <p:cNvGrpSpPr/>
          <p:nvPr/>
        </p:nvGrpSpPr>
        <p:grpSpPr>
          <a:xfrm>
            <a:off x="3421882" y="1222215"/>
            <a:ext cx="5004403" cy="1518370"/>
            <a:chOff x="3421882" y="1222215"/>
            <a:chExt cx="5004403" cy="1518370"/>
          </a:xfrm>
        </p:grpSpPr>
        <p:sp>
          <p:nvSpPr>
            <p:cNvPr id="24" name="TextBox 23">
              <a:extLst>
                <a:ext uri="{FF2B5EF4-FFF2-40B4-BE49-F238E27FC236}">
                  <a16:creationId xmlns:a16="http://schemas.microsoft.com/office/drawing/2014/main" id="{8864D85B-E618-40EA-BD98-230E1553AAED}"/>
                </a:ext>
              </a:extLst>
            </p:cNvPr>
            <p:cNvSpPr txBox="1"/>
            <p:nvPr/>
          </p:nvSpPr>
          <p:spPr>
            <a:xfrm>
              <a:off x="3421882" y="1222215"/>
              <a:ext cx="5004403" cy="523220"/>
            </a:xfrm>
            <a:prstGeom prst="rect">
              <a:avLst/>
            </a:prstGeom>
            <a:noFill/>
          </p:spPr>
          <p:txBody>
            <a:bodyPr wrap="square" rtlCol="0">
              <a:spAutoFit/>
            </a:bodyPr>
            <a:lstStyle/>
            <a:p>
              <a:pPr algn="ctr"/>
              <a:r>
                <a:rPr lang="en-US" sz="1600">
                  <a:latin typeface="+mj-lt"/>
                </a:rPr>
                <a:t>Post</a:t>
              </a:r>
            </a:p>
            <a:p>
              <a:pPr algn="ctr"/>
              <a:r>
                <a:rPr lang="en-US" sz="1200">
                  <a:solidFill>
                    <a:schemeClr val="accent1"/>
                  </a:solidFill>
                </a:rPr>
                <a:t>http://localhost:3500/v1.0/invoke/</a:t>
              </a:r>
              <a:r>
                <a:rPr lang="en-US" sz="1200" b="1">
                  <a:solidFill>
                    <a:schemeClr val="accent1"/>
                  </a:solidFill>
                </a:rPr>
                <a:t>cart</a:t>
              </a:r>
              <a:r>
                <a:rPr lang="en-US" sz="1200">
                  <a:solidFill>
                    <a:schemeClr val="accent1"/>
                  </a:solidFill>
                </a:rPr>
                <a:t>/method/checkout</a:t>
              </a:r>
            </a:p>
          </p:txBody>
        </p:sp>
        <p:sp>
          <p:nvSpPr>
            <p:cNvPr id="25" name="Rectangle 24">
              <a:extLst>
                <a:ext uri="{FF2B5EF4-FFF2-40B4-BE49-F238E27FC236}">
                  <a16:creationId xmlns:a16="http://schemas.microsoft.com/office/drawing/2014/main" id="{00A820FC-3A50-451D-B93F-AB6FF51B51F9}"/>
                </a:ext>
              </a:extLst>
            </p:cNvPr>
            <p:cNvSpPr/>
            <p:nvPr/>
          </p:nvSpPr>
          <p:spPr bwMode="auto">
            <a:xfrm>
              <a:off x="4637941" y="1822345"/>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"cart":"0001"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grpSp>
        <p:nvGrpSpPr>
          <p:cNvPr id="37" name="Group 36">
            <a:extLst>
              <a:ext uri="{FF2B5EF4-FFF2-40B4-BE49-F238E27FC236}">
                <a16:creationId xmlns:a16="http://schemas.microsoft.com/office/drawing/2014/main" id="{CA729193-21C6-4AB0-BB4B-83DA6E941BC4}"/>
              </a:ext>
            </a:extLst>
          </p:cNvPr>
          <p:cNvGrpSpPr/>
          <p:nvPr/>
        </p:nvGrpSpPr>
        <p:grpSpPr>
          <a:xfrm>
            <a:off x="4637941" y="3601959"/>
            <a:ext cx="2572284" cy="1493018"/>
            <a:chOff x="4637941" y="3601959"/>
            <a:chExt cx="2572284" cy="1493018"/>
          </a:xfrm>
        </p:grpSpPr>
        <p:sp>
          <p:nvSpPr>
            <p:cNvPr id="26" name="TextBox 25">
              <a:extLst>
                <a:ext uri="{FF2B5EF4-FFF2-40B4-BE49-F238E27FC236}">
                  <a16:creationId xmlns:a16="http://schemas.microsoft.com/office/drawing/2014/main" id="{8453E42D-2492-417F-B3F9-E1D24E3B303F}"/>
                </a:ext>
              </a:extLst>
            </p:cNvPr>
            <p:cNvSpPr txBox="1"/>
            <p:nvPr/>
          </p:nvSpPr>
          <p:spPr>
            <a:xfrm>
              <a:off x="4837023" y="3601959"/>
              <a:ext cx="2174120" cy="523220"/>
            </a:xfrm>
            <a:prstGeom prst="rect">
              <a:avLst/>
            </a:prstGeom>
            <a:noFill/>
          </p:spPr>
          <p:txBody>
            <a:bodyPr wrap="none" rtlCol="0">
              <a:spAutoFit/>
            </a:bodyPr>
            <a:lstStyle/>
            <a:p>
              <a:pPr algn="ctr"/>
              <a:r>
                <a:rPr lang="en-US" sz="1600">
                  <a:latin typeface="+mj-lt"/>
                </a:rPr>
                <a:t>Post</a:t>
              </a:r>
            </a:p>
            <a:p>
              <a:pPr algn="ctr"/>
              <a:r>
                <a:rPr lang="en-US" sz="1200">
                  <a:solidFill>
                    <a:schemeClr val="accent1"/>
                  </a:solidFill>
                </a:rPr>
                <a:t>http://10.0.0.2:8000/checkout</a:t>
              </a:r>
            </a:p>
          </p:txBody>
        </p:sp>
        <p:sp>
          <p:nvSpPr>
            <p:cNvPr id="27" name="Rectangle 26">
              <a:extLst>
                <a:ext uri="{FF2B5EF4-FFF2-40B4-BE49-F238E27FC236}">
                  <a16:creationId xmlns:a16="http://schemas.microsoft.com/office/drawing/2014/main" id="{308A5C77-973E-4DCE-872B-9D94254CE266}"/>
                </a:ext>
              </a:extLst>
            </p:cNvPr>
            <p:cNvSpPr/>
            <p:nvPr/>
          </p:nvSpPr>
          <p:spPr bwMode="auto">
            <a:xfrm>
              <a:off x="4637941" y="4176737"/>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"cart":"0001"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43" name="Freeform: Shape 42">
            <a:extLst>
              <a:ext uri="{FF2B5EF4-FFF2-40B4-BE49-F238E27FC236}">
                <a16:creationId xmlns:a16="http://schemas.microsoft.com/office/drawing/2014/main" id="{E838BF2E-C31B-44DC-BBEE-2B7D44549315}"/>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Service invocation</a:t>
            </a:r>
          </a:p>
        </p:txBody>
      </p:sp>
      <p:sp>
        <p:nvSpPr>
          <p:cNvPr id="44" name="Freeform: Shape 43">
            <a:extLst>
              <a:ext uri="{FF2B5EF4-FFF2-40B4-BE49-F238E27FC236}">
                <a16:creationId xmlns:a16="http://schemas.microsoft.com/office/drawing/2014/main" id="{229B3973-E22A-4912-B590-BAC83691737E}"/>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30" name="Group 29">
            <a:extLst>
              <a:ext uri="{FF2B5EF4-FFF2-40B4-BE49-F238E27FC236}">
                <a16:creationId xmlns:a16="http://schemas.microsoft.com/office/drawing/2014/main" id="{2D915A69-A5E1-49CE-B04A-4C66CA7ABB24}"/>
              </a:ext>
            </a:extLst>
          </p:cNvPr>
          <p:cNvGrpSpPr/>
          <p:nvPr/>
        </p:nvGrpSpPr>
        <p:grpSpPr>
          <a:xfrm>
            <a:off x="8569711" y="2197346"/>
            <a:ext cx="1737360" cy="1737360"/>
            <a:chOff x="7552123" y="135561"/>
            <a:chExt cx="1737360" cy="1737360"/>
          </a:xfrm>
        </p:grpSpPr>
        <p:sp>
          <p:nvSpPr>
            <p:cNvPr id="31" name="Rounded Rectangle 5">
              <a:extLst>
                <a:ext uri="{FF2B5EF4-FFF2-40B4-BE49-F238E27FC236}">
                  <a16:creationId xmlns:a16="http://schemas.microsoft.com/office/drawing/2014/main" id="{9F8B318E-D13E-478F-9451-E396D91D44B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32" name="Graphic 31">
              <a:extLst>
                <a:ext uri="{FF2B5EF4-FFF2-40B4-BE49-F238E27FC236}">
                  <a16:creationId xmlns:a16="http://schemas.microsoft.com/office/drawing/2014/main" id="{B2B9856D-96CE-4E57-A06D-CF08BFA99D2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33" name="Group 32">
            <a:extLst>
              <a:ext uri="{FF2B5EF4-FFF2-40B4-BE49-F238E27FC236}">
                <a16:creationId xmlns:a16="http://schemas.microsoft.com/office/drawing/2014/main" id="{8AD66694-3540-4EFC-8DBA-8275C17C7989}"/>
              </a:ext>
            </a:extLst>
          </p:cNvPr>
          <p:cNvGrpSpPr/>
          <p:nvPr/>
        </p:nvGrpSpPr>
        <p:grpSpPr>
          <a:xfrm>
            <a:off x="8569711" y="4559936"/>
            <a:ext cx="1737360" cy="1737360"/>
            <a:chOff x="7552123" y="135561"/>
            <a:chExt cx="1737360" cy="1737360"/>
          </a:xfrm>
        </p:grpSpPr>
        <p:sp>
          <p:nvSpPr>
            <p:cNvPr id="34" name="Rounded Rectangle 5">
              <a:extLst>
                <a:ext uri="{FF2B5EF4-FFF2-40B4-BE49-F238E27FC236}">
                  <a16:creationId xmlns:a16="http://schemas.microsoft.com/office/drawing/2014/main" id="{B1F19929-7B50-43F3-9E25-693E551FB3C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35" name="Graphic 34">
              <a:extLst>
                <a:ext uri="{FF2B5EF4-FFF2-40B4-BE49-F238E27FC236}">
                  <a16:creationId xmlns:a16="http://schemas.microsoft.com/office/drawing/2014/main" id="{651CAC51-4292-4B2B-B5FD-D2F5465AC44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spTree>
    <p:extLst>
      <p:ext uri="{BB962C8B-B14F-4D97-AF65-F5344CB8AC3E}">
        <p14:creationId xmlns:p14="http://schemas.microsoft.com/office/powerpoint/2010/main" val="2031659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44"/>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43"/>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nodeType="withEffect">
                                  <p:stCondLst>
                                    <p:cond delay="0"/>
                                  </p:stCondLst>
                                  <p:childTnLst>
                                    <p:animMotion origin="layout" path="M 1.45833E-6 -7.40741E-7 L 1.45833E-6 0.03773 " pathEditMode="relative" rAng="0" ptsTypes="AA">
                                      <p:cBhvr>
                                        <p:cTn id="19" dur="750" spd="-100000" fill="hold"/>
                                        <p:tgtEl>
                                          <p:spTgt spid="30"/>
                                        </p:tgtEl>
                                        <p:attrNameLst>
                                          <p:attrName>ppt_x</p:attrName>
                                          <p:attrName>ppt_y</p:attrName>
                                        </p:attrNameLst>
                                      </p:cBhvr>
                                      <p:rCtr x="0" y="1875"/>
                                    </p:animMotion>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42" presetClass="path" presetSubtype="0" decel="100000" fill="hold" nodeType="withEffect">
                                  <p:stCondLst>
                                    <p:cond delay="0"/>
                                  </p:stCondLst>
                                  <p:childTnLst>
                                    <p:animMotion origin="layout" path="M 1.45833E-6 4.81481E-6 L 1.45833E-6 0.03773 " pathEditMode="relative" rAng="0" ptsTypes="AA">
                                      <p:cBhvr>
                                        <p:cTn id="24" dur="750" spd="-100000" fill="hold"/>
                                        <p:tgtEl>
                                          <p:spTgt spid="33"/>
                                        </p:tgtEl>
                                        <p:attrNameLst>
                                          <p:attrName>ppt_x</p:attrName>
                                          <p:attrName>ppt_y</p:attrName>
                                        </p:attrNameLst>
                                      </p:cBhvr>
                                      <p:rCtr x="0" y="1875"/>
                                    </p:animMotion>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0"/>
                                  </p:stCondLst>
                                  <p:childTnLst>
                                    <p:animMotion origin="layout" path="M 1.45833E-6 -7.40741E-7 L 1.45833E-6 0.03773 " pathEditMode="relative" rAng="0" ptsTypes="AA">
                                      <p:cBhvr>
                                        <p:cTn id="29" dur="750" spd="-100000" fill="hold"/>
                                        <p:tgtEl>
                                          <p:spTgt spid="3"/>
                                        </p:tgtEl>
                                        <p:attrNameLst>
                                          <p:attrName>ppt_x</p:attrName>
                                          <p:attrName>ppt_y</p:attrName>
                                        </p:attrNameLst>
                                      </p:cBhvr>
                                      <p:rCtr x="0" y="1875"/>
                                    </p:animMotion>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nodeType="withEffect">
                                  <p:stCondLst>
                                    <p:cond delay="0"/>
                                  </p:stCondLst>
                                  <p:childTnLst>
                                    <p:animMotion origin="layout" path="M 1.45833E-6 -7.40741E-7 L 1.45833E-6 0.03773 " pathEditMode="relative" rAng="0" ptsTypes="AA">
                                      <p:cBhvr>
                                        <p:cTn id="34" dur="750" spd="-100000" fill="hold"/>
                                        <p:tgtEl>
                                          <p:spTgt spid="4"/>
                                        </p:tgtEl>
                                        <p:attrNameLst>
                                          <p:attrName>ppt_x</p:attrName>
                                          <p:attrName>ppt_y</p:attrName>
                                        </p:attrNameLst>
                                      </p:cBhvr>
                                      <p:rCtr x="0" y="1875"/>
                                    </p:animMotion>
                                  </p:childTnLst>
                                </p:cTn>
                              </p:par>
                              <p:par>
                                <p:cTn id="35" presetID="22" presetClass="entr" presetSubtype="8"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par>
                                <p:cTn id="38" presetID="2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right)">
                                      <p:cBhvr>
                                        <p:cTn id="40" dur="500"/>
                                        <p:tgtEl>
                                          <p:spTgt spid="20"/>
                                        </p:tgtEl>
                                      </p:cBhvr>
                                    </p:animEffect>
                                  </p:childTnLst>
                                </p:cTn>
                              </p:par>
                              <p:par>
                                <p:cTn id="41" presetID="22" presetClass="entr" presetSubtype="2"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right)">
                                      <p:cBhvr>
                                        <p:cTn id="43" dur="500"/>
                                        <p:tgtEl>
                                          <p:spTgt spid="21"/>
                                        </p:tgtEl>
                                      </p:cBhvr>
                                    </p:animEffect>
                                  </p:childTnLst>
                                </p:cTn>
                              </p:par>
                              <p:par>
                                <p:cTn id="44" presetID="22" presetClass="entr" presetSubtype="8"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42" presetClass="path" presetSubtype="0" decel="100000" fill="hold" nodeType="withEffect">
                                  <p:stCondLst>
                                    <p:cond delay="0"/>
                                  </p:stCondLst>
                                  <p:childTnLst>
                                    <p:animMotion origin="layout" path="M 1.45833E-6 4.81481E-6 L 1.45833E-6 0.03773 " pathEditMode="relative" rAng="0" ptsTypes="AA">
                                      <p:cBhvr>
                                        <p:cTn id="51" dur="750" spd="-100000" fill="hold"/>
                                        <p:tgtEl>
                                          <p:spTgt spid="37"/>
                                        </p:tgtEl>
                                        <p:attrNameLst>
                                          <p:attrName>ppt_x</p:attrName>
                                          <p:attrName>ppt_y</p:attrName>
                                        </p:attrNameLst>
                                      </p:cBhvr>
                                      <p:rCtr x="0" y="1875"/>
                                    </p:animMotion>
                                  </p:childTnLst>
                                </p:cTn>
                              </p:par>
                              <p:par>
                                <p:cTn id="52" presetID="10"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42" presetClass="path" presetSubtype="0" decel="100000" fill="hold" nodeType="withEffect">
                                  <p:stCondLst>
                                    <p:cond delay="0"/>
                                  </p:stCondLst>
                                  <p:childTnLst>
                                    <p:animMotion origin="layout" path="M 1.45833E-6 4.81481E-6 L 1.45833E-6 0.03773 " pathEditMode="relative" rAng="0" ptsTypes="AA">
                                      <p:cBhvr>
                                        <p:cTn id="56" dur="750" spd="-100000" fill="hold"/>
                                        <p:tgtEl>
                                          <p:spTgt spid="36"/>
                                        </p:tgtEl>
                                        <p:attrNameLst>
                                          <p:attrName>ppt_x</p:attrName>
                                          <p:attrName>ppt_y</p:attrName>
                                        </p:attrNameLst>
                                      </p:cBhvr>
                                      <p:rCtr x="0" y="1875"/>
                                    </p:animMotion>
                                  </p:childTnLst>
                                </p:cTn>
                              </p:par>
                              <p:par>
                                <p:cTn id="57" presetID="22" presetClass="entr" presetSubtype="1"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up)">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ABB0CE8-390E-4123-90DA-D3C23C6FB6C9}"/>
              </a:ext>
            </a:extLst>
          </p:cNvPr>
          <p:cNvGrpSpPr/>
          <p:nvPr/>
        </p:nvGrpSpPr>
        <p:grpSpPr>
          <a:xfrm>
            <a:off x="588263" y="2538065"/>
            <a:ext cx="1737360" cy="1734143"/>
            <a:chOff x="588263" y="2372175"/>
            <a:chExt cx="1737360" cy="1734143"/>
          </a:xfrm>
        </p:grpSpPr>
        <p:sp>
          <p:nvSpPr>
            <p:cNvPr id="4" name="Rounded Rectangle 5">
              <a:extLst>
                <a:ext uri="{FF2B5EF4-FFF2-40B4-BE49-F238E27FC236}">
                  <a16:creationId xmlns:a16="http://schemas.microsoft.com/office/drawing/2014/main" id="{816640C1-B043-4B4C-AA74-0A0EFC692AAB}"/>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t>
              </a:r>
              <a:r>
                <a:rPr kumimoji="0" lang="en-US" sz="1600" b="0" i="0" u="none" strike="noStrike" kern="1200" cap="none" spc="0" normalizeH="0" baseline="0" noProof="0" err="1">
                  <a:ln>
                    <a:noFill/>
                  </a:ln>
                  <a:solidFill>
                    <a:schemeClr val="tx1"/>
                  </a:solidFill>
                  <a:effectLst/>
                  <a:uLnTx/>
                  <a:uFillTx/>
                  <a:latin typeface="+mj-lt"/>
                  <a:ea typeface="+mn-ea"/>
                  <a:cs typeface="+mn-cs"/>
                </a:rPr>
                <a:t>myApp</a:t>
              </a:r>
              <a:r>
                <a:rPr kumimoji="0" lang="en-US" sz="1600" b="0" i="0" u="none" strike="noStrike" kern="1200" cap="none" spc="0" normalizeH="0" baseline="0" noProof="0">
                  <a:ln>
                    <a:noFill/>
                  </a:ln>
                  <a:solidFill>
                    <a:schemeClr val="tx1"/>
                  </a:solidFill>
                  <a:effectLst/>
                  <a:uLnTx/>
                  <a:uFillTx/>
                  <a:latin typeface="+mj-lt"/>
                  <a:ea typeface="+mn-ea"/>
                  <a:cs typeface="+mn-cs"/>
                </a:rPr>
                <a:t>”</a:t>
              </a:r>
              <a:endParaRPr kumimoji="0" lang="en-US" sz="1400" b="0" i="0" u="none" strike="noStrike" kern="1200" cap="none" spc="0" normalizeH="0" baseline="0" noProof="0">
                <a:ln>
                  <a:noFill/>
                </a:ln>
                <a:solidFill>
                  <a:schemeClr val="tx1"/>
                </a:solidFill>
                <a:effectLst/>
                <a:uLnTx/>
                <a:uFillTx/>
                <a:latin typeface="+mj-lt"/>
                <a:ea typeface="+mn-ea"/>
                <a:cs typeface="+mn-cs"/>
              </a:endParaRPr>
            </a:p>
          </p:txBody>
        </p:sp>
        <p:grpSp>
          <p:nvGrpSpPr>
            <p:cNvPr id="5" name="app development" descr="application development">
              <a:extLst>
                <a:ext uri="{FF2B5EF4-FFF2-40B4-BE49-F238E27FC236}">
                  <a16:creationId xmlns:a16="http://schemas.microsoft.com/office/drawing/2014/main" id="{1045A5B9-E107-4D40-A025-1AB3E8FF13DD}"/>
                </a:ext>
              </a:extLst>
            </p:cNvPr>
            <p:cNvGrpSpPr/>
            <p:nvPr/>
          </p:nvGrpSpPr>
          <p:grpSpPr>
            <a:xfrm>
              <a:off x="1203300" y="2791399"/>
              <a:ext cx="500421" cy="301755"/>
              <a:chOff x="1619314" y="4798630"/>
              <a:chExt cx="500421" cy="301755"/>
            </a:xfrm>
          </p:grpSpPr>
          <p:sp>
            <p:nvSpPr>
              <p:cNvPr id="6" name="Freeform: Shape 5">
                <a:extLst>
                  <a:ext uri="{FF2B5EF4-FFF2-40B4-BE49-F238E27FC236}">
                    <a16:creationId xmlns:a16="http://schemas.microsoft.com/office/drawing/2014/main" id="{563805A3-2A06-47FE-8C96-712B990D2CD2}"/>
                  </a:ext>
                </a:extLst>
              </p:cNvPr>
              <p:cNvSpPr/>
              <p:nvPr/>
            </p:nvSpPr>
            <p:spPr>
              <a:xfrm>
                <a:off x="1974276" y="479907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51E7385-6DA6-4418-929F-CE1684381BFB}"/>
                  </a:ext>
                </a:extLst>
              </p:cNvPr>
              <p:cNvSpPr/>
              <p:nvPr/>
            </p:nvSpPr>
            <p:spPr>
              <a:xfrm>
                <a:off x="1619314" y="479863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8D3BBA0-E0CB-4042-8D03-AE4150769E11}"/>
                  </a:ext>
                </a:extLst>
              </p:cNvPr>
              <p:cNvSpPr/>
              <p:nvPr/>
            </p:nvSpPr>
            <p:spPr>
              <a:xfrm>
                <a:off x="1823511" y="490488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1EE3C8A-88AC-460A-8D9D-FFFCF9DA621D}"/>
                  </a:ext>
                </a:extLst>
              </p:cNvPr>
              <p:cNvSpPr/>
              <p:nvPr/>
            </p:nvSpPr>
            <p:spPr>
              <a:xfrm>
                <a:off x="1746245" y="482833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1" name="Straight Arrow Connector 10">
            <a:extLst>
              <a:ext uri="{FF2B5EF4-FFF2-40B4-BE49-F238E27FC236}">
                <a16:creationId xmlns:a16="http://schemas.microsoft.com/office/drawing/2014/main" id="{C76D0F79-D0F3-47B5-B571-68E73725D126}"/>
              </a:ext>
            </a:extLst>
          </p:cNvPr>
          <p:cNvCxnSpPr>
            <a:cxnSpLocks/>
          </p:cNvCxnSpPr>
          <p:nvPr/>
        </p:nvCxnSpPr>
        <p:spPr>
          <a:xfrm>
            <a:off x="2480559" y="325922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1C662D-4D74-49F3-A201-F086523D96E9}"/>
              </a:ext>
            </a:extLst>
          </p:cNvPr>
          <p:cNvCxnSpPr>
            <a:cxnSpLocks/>
          </p:cNvCxnSpPr>
          <p:nvPr/>
        </p:nvCxnSpPr>
        <p:spPr>
          <a:xfrm flipH="1">
            <a:off x="2480559" y="355104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90D4B4D1-1F56-440A-AE72-DF21B3BA3091}"/>
              </a:ext>
            </a:extLst>
          </p:cNvPr>
          <p:cNvGrpSpPr/>
          <p:nvPr/>
        </p:nvGrpSpPr>
        <p:grpSpPr>
          <a:xfrm>
            <a:off x="2193950" y="1554155"/>
            <a:ext cx="4324298" cy="1380951"/>
            <a:chOff x="2193950" y="1554155"/>
            <a:chExt cx="4324298" cy="1380951"/>
          </a:xfrm>
        </p:grpSpPr>
        <p:sp>
          <p:nvSpPr>
            <p:cNvPr id="10" name="Rectangle 9">
              <a:extLst>
                <a:ext uri="{FF2B5EF4-FFF2-40B4-BE49-F238E27FC236}">
                  <a16:creationId xmlns:a16="http://schemas.microsoft.com/office/drawing/2014/main" id="{5B15826F-A5CD-446A-BB25-540A992AD162}"/>
                </a:ext>
              </a:extLst>
            </p:cNvPr>
            <p:cNvSpPr/>
            <p:nvPr/>
          </p:nvSpPr>
          <p:spPr bwMode="auto">
            <a:xfrm>
              <a:off x="2625298" y="2199464"/>
              <a:ext cx="3461603" cy="735642"/>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"name": "Tatooine"</a:t>
              </a:r>
            </a:p>
            <a:p>
              <a:pPr lvl="0" defTabSz="932472" fontAlgn="base">
                <a:spcBef>
                  <a:spcPct val="0"/>
                </a:spcBef>
              </a:pPr>
              <a:r>
                <a:rPr lang="en-US" sz="1200">
                  <a:solidFill>
                    <a:schemeClr val="tx1"/>
                  </a:solidFill>
                  <a:latin typeface="Consolas" panose="020B0609020204030204" pitchFamily="49" charset="0"/>
                  <a:ea typeface="Segoe UI Symbol"/>
                </a:rPr>
                <a:t>}</a:t>
              </a:r>
            </a:p>
          </p:txBody>
        </p:sp>
        <p:sp>
          <p:nvSpPr>
            <p:cNvPr id="14" name="TextBox 13">
              <a:extLst>
                <a:ext uri="{FF2B5EF4-FFF2-40B4-BE49-F238E27FC236}">
                  <a16:creationId xmlns:a16="http://schemas.microsoft.com/office/drawing/2014/main" id="{740AA997-CF7D-47B1-9DAF-8C7238D36A1F}"/>
                </a:ext>
              </a:extLst>
            </p:cNvPr>
            <p:cNvSpPr txBox="1"/>
            <p:nvPr/>
          </p:nvSpPr>
          <p:spPr>
            <a:xfrm>
              <a:off x="2193950" y="1554155"/>
              <a:ext cx="4324298" cy="523220"/>
            </a:xfrm>
            <a:prstGeom prst="rect">
              <a:avLst/>
            </a:prstGeom>
            <a:noFill/>
          </p:spPr>
          <p:txBody>
            <a:bodyPr wrap="square" rtlCol="0" anchor="t">
              <a:spAutoFit/>
            </a:bodyPr>
            <a:lstStyle/>
            <a:p>
              <a:pPr algn="ctr"/>
              <a:r>
                <a:rPr lang="en-US" sz="1600" b="1">
                  <a:latin typeface="+mj-lt"/>
                </a:rPr>
                <a:t>Get</a:t>
              </a:r>
              <a:endParaRPr lang="en-US" sz="1600">
                <a:latin typeface="+mj-lt"/>
              </a:endParaRPr>
            </a:p>
            <a:p>
              <a:pPr algn="ctr"/>
              <a:r>
                <a:rPr lang="en-US" sz="1200">
                  <a:solidFill>
                    <a:schemeClr val="accent1"/>
                  </a:solidFill>
                </a:rPr>
                <a:t>http://localhost:3500/v1.0/state/&lt;store-name&gt;/planet</a:t>
              </a:r>
              <a:endParaRPr lang="en-US" sz="1200">
                <a:solidFill>
                  <a:schemeClr val="accent1"/>
                </a:solidFill>
                <a:cs typeface="Segoe UI"/>
              </a:endParaRPr>
            </a:p>
          </p:txBody>
        </p:sp>
      </p:grpSp>
      <p:grpSp>
        <p:nvGrpSpPr>
          <p:cNvPr id="22" name="Group 21">
            <a:extLst>
              <a:ext uri="{FF2B5EF4-FFF2-40B4-BE49-F238E27FC236}">
                <a16:creationId xmlns:a16="http://schemas.microsoft.com/office/drawing/2014/main" id="{3FE96617-E7E1-48D3-8203-FD0AAEABF812}"/>
              </a:ext>
            </a:extLst>
          </p:cNvPr>
          <p:cNvGrpSpPr/>
          <p:nvPr/>
        </p:nvGrpSpPr>
        <p:grpSpPr>
          <a:xfrm>
            <a:off x="2625298" y="3722239"/>
            <a:ext cx="3461603" cy="2546800"/>
            <a:chOff x="2625298" y="3722239"/>
            <a:chExt cx="3461603" cy="2546800"/>
          </a:xfrm>
        </p:grpSpPr>
        <p:sp>
          <p:nvSpPr>
            <p:cNvPr id="13" name="TextBox 12">
              <a:extLst>
                <a:ext uri="{FF2B5EF4-FFF2-40B4-BE49-F238E27FC236}">
                  <a16:creationId xmlns:a16="http://schemas.microsoft.com/office/drawing/2014/main" id="{A53E8C57-BB35-4A01-B43A-55F49823474A}"/>
                </a:ext>
              </a:extLst>
            </p:cNvPr>
            <p:cNvSpPr txBox="1"/>
            <p:nvPr/>
          </p:nvSpPr>
          <p:spPr>
            <a:xfrm>
              <a:off x="2674229" y="3722239"/>
              <a:ext cx="3363741" cy="523220"/>
            </a:xfrm>
            <a:prstGeom prst="rect">
              <a:avLst/>
            </a:prstGeom>
            <a:noFill/>
          </p:spPr>
          <p:txBody>
            <a:bodyPr wrap="none" rtlCol="0" anchor="t">
              <a:spAutoFit/>
            </a:bodyPr>
            <a:lstStyle/>
            <a:p>
              <a:pPr algn="ctr"/>
              <a:r>
                <a:rPr lang="en-US" sz="1600">
                  <a:latin typeface="+mj-lt"/>
                </a:rPr>
                <a:t>Post</a:t>
              </a:r>
            </a:p>
            <a:p>
              <a:pPr algn="ctr"/>
              <a:r>
                <a:rPr lang="en-US" sz="1200">
                  <a:solidFill>
                    <a:schemeClr val="accent1"/>
                  </a:solidFill>
                </a:rPr>
                <a:t>http://localhost:3500/v1.0/state/</a:t>
              </a:r>
              <a:r>
                <a:rPr lang="en-US" sz="1200">
                  <a:solidFill>
                    <a:schemeClr val="accent1"/>
                  </a:solidFill>
                  <a:ea typeface="+mn-lt"/>
                  <a:cs typeface="+mn-lt"/>
                </a:rPr>
                <a:t>&lt;store-name&gt;</a:t>
              </a:r>
              <a:endParaRPr lang="en-US" sz="1200">
                <a:solidFill>
                  <a:schemeClr val="accent1"/>
                </a:solidFill>
                <a:cs typeface="Segoe UI"/>
              </a:endParaRPr>
            </a:p>
          </p:txBody>
        </p:sp>
        <p:sp>
          <p:nvSpPr>
            <p:cNvPr id="15" name="Rectangle 14">
              <a:extLst>
                <a:ext uri="{FF2B5EF4-FFF2-40B4-BE49-F238E27FC236}">
                  <a16:creationId xmlns:a16="http://schemas.microsoft.com/office/drawing/2014/main" id="{0B5DD1F9-ADAE-435B-BD4B-44530170C422}"/>
                </a:ext>
              </a:extLst>
            </p:cNvPr>
            <p:cNvSpPr/>
            <p:nvPr/>
          </p:nvSpPr>
          <p:spPr bwMode="auto">
            <a:xfrm>
              <a:off x="2625298" y="4324351"/>
              <a:ext cx="3461603" cy="1944688"/>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"key": "weapon",</a:t>
              </a:r>
            </a:p>
            <a:p>
              <a:pPr lvl="0" defTabSz="932472" fontAlgn="base">
                <a:spcBef>
                  <a:spcPct val="0"/>
                </a:spcBef>
              </a:pPr>
              <a:r>
                <a:rPr lang="en-US" sz="1200">
                  <a:solidFill>
                    <a:schemeClr val="tx1"/>
                  </a:solidFill>
                  <a:latin typeface="Consolas" panose="020B0609020204030204" pitchFamily="49" charset="0"/>
                  <a:ea typeface="Segoe UI Symbol"/>
                </a:rPr>
                <a:t>    "value": "</a:t>
              </a:r>
              <a:r>
                <a:rPr lang="en-US" sz="1200" err="1">
                  <a:solidFill>
                    <a:schemeClr val="tx1"/>
                  </a:solidFill>
                  <a:latin typeface="Consolas" panose="020B0609020204030204" pitchFamily="49" charset="0"/>
                  <a:ea typeface="Segoe UI Symbol"/>
                </a:rPr>
                <a:t>DeathStar</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    "key": "planet",</a:t>
              </a:r>
            </a:p>
            <a:p>
              <a:pPr lvl="0" defTabSz="932472" fontAlgn="base">
                <a:spcBef>
                  <a:spcPct val="0"/>
                </a:spcBef>
              </a:pPr>
              <a:r>
                <a:rPr lang="en-US" sz="1200">
                  <a:solidFill>
                    <a:schemeClr val="tx1"/>
                  </a:solidFill>
                  <a:latin typeface="Consolas" panose="020B0609020204030204" pitchFamily="49" charset="0"/>
                  <a:ea typeface="Segoe UI Symbol"/>
                </a:rPr>
                <a:t>    "value": {</a:t>
              </a:r>
            </a:p>
            <a:p>
              <a:pPr lvl="0" defTabSz="932472" fontAlgn="base">
                <a:spcBef>
                  <a:spcPct val="0"/>
                </a:spcBef>
              </a:pPr>
              <a:r>
                <a:rPr lang="en-US" sz="1200">
                  <a:solidFill>
                    <a:schemeClr val="tx1"/>
                  </a:solidFill>
                  <a:latin typeface="Consolas" panose="020B0609020204030204" pitchFamily="49" charset="0"/>
                  <a:ea typeface="Segoe UI Symbol"/>
                </a:rPr>
                <a:t>        "name": "Tatooine"</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cxnSp>
        <p:nvCxnSpPr>
          <p:cNvPr id="16" name="Straight Arrow Connector 15">
            <a:extLst>
              <a:ext uri="{FF2B5EF4-FFF2-40B4-BE49-F238E27FC236}">
                <a16:creationId xmlns:a16="http://schemas.microsoft.com/office/drawing/2014/main" id="{27A7F4C2-38CB-489A-AD7B-BA8885BF4B74}"/>
              </a:ext>
            </a:extLst>
          </p:cNvPr>
          <p:cNvCxnSpPr>
            <a:cxnSpLocks/>
            <a:endCxn id="17" idx="1"/>
          </p:cNvCxnSpPr>
          <p:nvPr/>
        </p:nvCxnSpPr>
        <p:spPr>
          <a:xfrm flipV="1">
            <a:off x="8158935" y="3403057"/>
            <a:ext cx="525167" cy="4"/>
          </a:xfrm>
          <a:prstGeom prst="straightConnector1">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aphicFrame>
        <p:nvGraphicFramePr>
          <p:cNvPr id="17" name="Table 12">
            <a:extLst>
              <a:ext uri="{FF2B5EF4-FFF2-40B4-BE49-F238E27FC236}">
                <a16:creationId xmlns:a16="http://schemas.microsoft.com/office/drawing/2014/main" id="{B3BEDC8F-0E07-4A30-AD5F-9516E1FBCDD1}"/>
              </a:ext>
            </a:extLst>
          </p:cNvPr>
          <p:cNvGraphicFramePr>
            <a:graphicFrameLocks noGrp="1"/>
          </p:cNvGraphicFramePr>
          <p:nvPr>
            <p:extLst>
              <p:ext uri="{D42A27DB-BD31-4B8C-83A1-F6EECF244321}">
                <p14:modId xmlns:p14="http://schemas.microsoft.com/office/powerpoint/2010/main" val="1736200877"/>
              </p:ext>
            </p:extLst>
          </p:nvPr>
        </p:nvGraphicFramePr>
        <p:xfrm>
          <a:off x="8684102" y="2535989"/>
          <a:ext cx="2846387" cy="1734137"/>
        </p:xfrm>
        <a:graphic>
          <a:graphicData uri="http://schemas.openxmlformats.org/drawingml/2006/table">
            <a:tbl>
              <a:tblPr firstRow="1" bandRow="1">
                <a:effectLst/>
                <a:tableStyleId>{3B4B98B0-60AC-42C2-AFA5-B58CD77FA1E5}</a:tableStyleId>
              </a:tblPr>
              <a:tblGrid>
                <a:gridCol w="1272862">
                  <a:extLst>
                    <a:ext uri="{9D8B030D-6E8A-4147-A177-3AD203B41FA5}">
                      <a16:colId xmlns:a16="http://schemas.microsoft.com/office/drawing/2014/main" val="3761039183"/>
                    </a:ext>
                  </a:extLst>
                </a:gridCol>
                <a:gridCol w="1573525">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60012255"/>
                  </a:ext>
                </a:extLst>
              </a:tr>
              <a:tr h="452384">
                <a:tc>
                  <a:txBody>
                    <a:bodyPr/>
                    <a:lstStyle/>
                    <a:p>
                      <a:r>
                        <a:rPr lang="en-US" sz="1200" kern="1200" err="1"/>
                        <a:t>myApp</a:t>
                      </a:r>
                      <a:r>
                        <a:rPr lang="en-US" sz="1200" kern="1200"/>
                        <a:t>-weapon</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a:t>"</a:t>
                      </a:r>
                      <a:r>
                        <a:rPr lang="en-US" sz="1200" kern="1200" err="1"/>
                        <a:t>DeathStar</a:t>
                      </a:r>
                      <a:r>
                        <a:rPr lang="en-US" sz="1200" kern="1200"/>
                        <a: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r h="904767">
                <a:tc>
                  <a:txBody>
                    <a:bodyPr/>
                    <a:lstStyle/>
                    <a:p>
                      <a:r>
                        <a:rPr lang="en-US" sz="1200" kern="1200" err="1"/>
                        <a:t>myApp</a:t>
                      </a:r>
                      <a:r>
                        <a:rPr lang="en-US" sz="1200" kern="1200"/>
                        <a:t>-planet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dirty="0"/>
                        <a:t>{        </a:t>
                      </a:r>
                    </a:p>
                    <a:p>
                      <a:r>
                        <a:rPr lang="en-US" sz="1200" kern="1200" dirty="0"/>
                        <a:t>  "name": "Tatooine"</a:t>
                      </a:r>
                    </a:p>
                    <a:p>
                      <a:r>
                        <a:rPr lang="en-US" sz="1200" kern="1200" dirty="0"/>
                        <a:t>}</a:t>
                      </a:r>
                      <a:endParaRPr lang="en-US" sz="120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12526666"/>
                  </a:ext>
                </a:extLst>
              </a:tr>
            </a:tbl>
          </a:graphicData>
        </a:graphic>
      </p:graphicFrame>
      <p:sp>
        <p:nvSpPr>
          <p:cNvPr id="24" name="Freeform: Shape 23">
            <a:extLst>
              <a:ext uri="{FF2B5EF4-FFF2-40B4-BE49-F238E27FC236}">
                <a16:creationId xmlns:a16="http://schemas.microsoft.com/office/drawing/2014/main" id="{1FB39DFD-40DF-4052-9397-2291B1E911F4}"/>
              </a:ext>
            </a:extLst>
          </p:cNvPr>
          <p:cNvSpPr/>
          <p:nvPr/>
        </p:nvSpPr>
        <p:spPr>
          <a:xfrm>
            <a:off x="584199" y="855663"/>
            <a:ext cx="4714875"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State management: key/value</a:t>
            </a:r>
          </a:p>
        </p:txBody>
      </p:sp>
      <p:sp>
        <p:nvSpPr>
          <p:cNvPr id="25" name="Freeform: Shape 24">
            <a:extLst>
              <a:ext uri="{FF2B5EF4-FFF2-40B4-BE49-F238E27FC236}">
                <a16:creationId xmlns:a16="http://schemas.microsoft.com/office/drawing/2014/main" id="{D640BCD0-AF8F-491D-B623-95506932753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2" name="Group 1">
            <a:extLst>
              <a:ext uri="{FF2B5EF4-FFF2-40B4-BE49-F238E27FC236}">
                <a16:creationId xmlns:a16="http://schemas.microsoft.com/office/drawing/2014/main" id="{7669AF2B-DA6F-448D-8E6D-539F6C847187}"/>
              </a:ext>
            </a:extLst>
          </p:cNvPr>
          <p:cNvGrpSpPr/>
          <p:nvPr/>
        </p:nvGrpSpPr>
        <p:grpSpPr>
          <a:xfrm>
            <a:off x="6426586" y="2534848"/>
            <a:ext cx="1737360" cy="1737360"/>
            <a:chOff x="7552123" y="135561"/>
            <a:chExt cx="1737360" cy="1737360"/>
          </a:xfrm>
        </p:grpSpPr>
        <p:sp>
          <p:nvSpPr>
            <p:cNvPr id="23" name="Rounded Rectangle 5">
              <a:extLst>
                <a:ext uri="{FF2B5EF4-FFF2-40B4-BE49-F238E27FC236}">
                  <a16:creationId xmlns:a16="http://schemas.microsoft.com/office/drawing/2014/main" id="{148B4FE2-A3EE-4194-B21B-DEC23F13754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6" name="Graphic 25">
              <a:extLst>
                <a:ext uri="{FF2B5EF4-FFF2-40B4-BE49-F238E27FC236}">
                  <a16:creationId xmlns:a16="http://schemas.microsoft.com/office/drawing/2014/main" id="{7420E775-5E8D-43EB-9328-C65EC2EFA6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19" name="Group 18">
            <a:extLst>
              <a:ext uri="{FF2B5EF4-FFF2-40B4-BE49-F238E27FC236}">
                <a16:creationId xmlns:a16="http://schemas.microsoft.com/office/drawing/2014/main" id="{D8BF29A3-A926-45D0-83B6-2CE26C07F145}"/>
              </a:ext>
            </a:extLst>
          </p:cNvPr>
          <p:cNvGrpSpPr/>
          <p:nvPr/>
        </p:nvGrpSpPr>
        <p:grpSpPr>
          <a:xfrm>
            <a:off x="8826536" y="4419505"/>
            <a:ext cx="2619603" cy="795202"/>
            <a:chOff x="8826536" y="4419505"/>
            <a:chExt cx="2619603" cy="795202"/>
          </a:xfrm>
        </p:grpSpPr>
        <p:sp>
          <p:nvSpPr>
            <p:cNvPr id="18" name="TextBox 17">
              <a:extLst>
                <a:ext uri="{FF2B5EF4-FFF2-40B4-BE49-F238E27FC236}">
                  <a16:creationId xmlns:a16="http://schemas.microsoft.com/office/drawing/2014/main" id="{AF0F8523-D53B-4D74-8378-0DD8CB5BB164}"/>
                </a:ext>
              </a:extLst>
            </p:cNvPr>
            <p:cNvSpPr txBox="1"/>
            <p:nvPr/>
          </p:nvSpPr>
          <p:spPr>
            <a:xfrm>
              <a:off x="8826536" y="4419505"/>
              <a:ext cx="2561517" cy="307777"/>
            </a:xfrm>
            <a:prstGeom prst="rect">
              <a:avLst/>
            </a:prstGeom>
            <a:noFill/>
          </p:spPr>
          <p:txBody>
            <a:bodyPr wrap="square" rtlCol="0">
              <a:spAutoFit/>
            </a:bodyPr>
            <a:lstStyle/>
            <a:p>
              <a:pPr algn="ctr"/>
              <a:r>
                <a:rPr lang="en-US" sz="1400"/>
                <a:t>State store of your choice</a:t>
              </a:r>
            </a:p>
          </p:txBody>
        </p:sp>
        <p:pic>
          <p:nvPicPr>
            <p:cNvPr id="28" name="Picture 27">
              <a:extLst>
                <a:ext uri="{FF2B5EF4-FFF2-40B4-BE49-F238E27FC236}">
                  <a16:creationId xmlns:a16="http://schemas.microsoft.com/office/drawing/2014/main" id="{9C47A74D-C034-42BB-9B48-0A296937588C}"/>
                </a:ext>
              </a:extLst>
            </p:cNvPr>
            <p:cNvPicPr>
              <a:picLocks noChangeAspect="1"/>
            </p:cNvPicPr>
            <p:nvPr/>
          </p:nvPicPr>
          <p:blipFill>
            <a:blip r:embed="rId4"/>
            <a:stretch>
              <a:fillRect/>
            </a:stretch>
          </p:blipFill>
          <p:spPr>
            <a:xfrm>
              <a:off x="10156091" y="4812299"/>
              <a:ext cx="398632" cy="345707"/>
            </a:xfrm>
            <a:prstGeom prst="rect">
              <a:avLst/>
            </a:prstGeom>
          </p:spPr>
        </p:pic>
        <p:pic>
          <p:nvPicPr>
            <p:cNvPr id="29" name="Picture 28">
              <a:extLst>
                <a:ext uri="{FF2B5EF4-FFF2-40B4-BE49-F238E27FC236}">
                  <a16:creationId xmlns:a16="http://schemas.microsoft.com/office/drawing/2014/main" id="{8BC2D597-A95F-47D6-8ABE-CE13693EB3ED}"/>
                </a:ext>
              </a:extLst>
            </p:cNvPr>
            <p:cNvPicPr>
              <a:picLocks noChangeAspect="1"/>
            </p:cNvPicPr>
            <p:nvPr/>
          </p:nvPicPr>
          <p:blipFill>
            <a:blip r:embed="rId5"/>
            <a:stretch>
              <a:fillRect/>
            </a:stretch>
          </p:blipFill>
          <p:spPr>
            <a:xfrm>
              <a:off x="9101257" y="4792771"/>
              <a:ext cx="301148" cy="278832"/>
            </a:xfrm>
            <a:prstGeom prst="rect">
              <a:avLst/>
            </a:prstGeom>
          </p:spPr>
        </p:pic>
        <p:sp>
          <p:nvSpPr>
            <p:cNvPr id="30" name="TextBox 29">
              <a:extLst>
                <a:ext uri="{FF2B5EF4-FFF2-40B4-BE49-F238E27FC236}">
                  <a16:creationId xmlns:a16="http://schemas.microsoft.com/office/drawing/2014/main" id="{BB901BD4-DEA3-454A-B290-1FED431024A2}"/>
                </a:ext>
              </a:extLst>
            </p:cNvPr>
            <p:cNvSpPr txBox="1"/>
            <p:nvPr/>
          </p:nvSpPr>
          <p:spPr>
            <a:xfrm>
              <a:off x="9576961" y="5115319"/>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C6CDB0A1-1341-4EF8-B043-27AC13B3D6FC}"/>
                </a:ext>
              </a:extLst>
            </p:cNvPr>
            <p:cNvSpPr txBox="1"/>
            <p:nvPr/>
          </p:nvSpPr>
          <p:spPr>
            <a:xfrm>
              <a:off x="8906936" y="5113344"/>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32" name="Graphic 31">
              <a:extLst>
                <a:ext uri="{FF2B5EF4-FFF2-40B4-BE49-F238E27FC236}">
                  <a16:creationId xmlns:a16="http://schemas.microsoft.com/office/drawing/2014/main" id="{BBB91012-07F0-4F74-8CA7-045EB9AD95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1170" y="4794651"/>
              <a:ext cx="270564" cy="276952"/>
            </a:xfrm>
            <a:prstGeom prst="rect">
              <a:avLst/>
            </a:prstGeom>
          </p:spPr>
        </p:pic>
        <p:sp>
          <p:nvSpPr>
            <p:cNvPr id="33" name="TextBox 32">
              <a:extLst>
                <a:ext uri="{FF2B5EF4-FFF2-40B4-BE49-F238E27FC236}">
                  <a16:creationId xmlns:a16="http://schemas.microsoft.com/office/drawing/2014/main" id="{9E58D249-00F4-4ECE-8790-3CE0B5414D40}"/>
                </a:ext>
              </a:extLst>
            </p:cNvPr>
            <p:cNvSpPr txBox="1"/>
            <p:nvPr/>
          </p:nvSpPr>
          <p:spPr>
            <a:xfrm>
              <a:off x="11085463" y="4988857"/>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12" descr="Image result for Cassandra Logo">
              <a:extLst>
                <a:ext uri="{FF2B5EF4-FFF2-40B4-BE49-F238E27FC236}">
                  <a16:creationId xmlns:a16="http://schemas.microsoft.com/office/drawing/2014/main" id="{518C06D5-27ED-4522-9301-5B9F536ABB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9948" y="4830153"/>
              <a:ext cx="351824" cy="2941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16711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4"/>
                                        </p:tgtEl>
                                        <p:attrNameLst>
                                          <p:attrName>ppt_x</p:attrName>
                                          <p:attrName>ppt_y</p:attrName>
                                        </p:attrNameLst>
                                      </p:cBhvr>
                                      <p:rCtr x="0" y="1875"/>
                                    </p:animMotion>
                                  </p:childTnLst>
                                </p:cTn>
                              </p:par>
                              <p:par>
                                <p:cTn id="10" presetID="10" presetClass="entr" presetSubtype="0" fill="hold" nodeType="withEffect">
                                  <p:stCondLst>
                                    <p:cond delay="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50"/>
                                  </p:stCondLst>
                                  <p:childTnLst>
                                    <p:animMotion origin="layout" path="M 1.66667E-6 -1.85185E-6 L 1.66667E-6 0.03773 " pathEditMode="relative" rAng="0" ptsTypes="AA">
                                      <p:cBhvr>
                                        <p:cTn id="14" dur="750" spd="-100000" fill="hold"/>
                                        <p:tgtEl>
                                          <p:spTgt spid="3"/>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100"/>
                                  </p:stCondLst>
                                  <p:childTnLst>
                                    <p:animMotion origin="layout" path="M 2.70833E-6 3.7037E-6 L 2.70833E-6 0.03773 " pathEditMode="relative" rAng="0" ptsTypes="AA">
                                      <p:cBhvr>
                                        <p:cTn id="19" dur="750" spd="-100000" fill="hold"/>
                                        <p:tgtEl>
                                          <p:spTgt spid="2"/>
                                        </p:tgtEl>
                                        <p:attrNameLst>
                                          <p:attrName>ppt_x</p:attrName>
                                          <p:attrName>ppt_y</p:attrName>
                                        </p:attrNameLst>
                                      </p:cBhvr>
                                      <p:rCtr x="0" y="1875"/>
                                    </p:animMotion>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0"/>
                                  </p:stCondLst>
                                  <p:childTnLst>
                                    <p:animMotion origin="layout" path="M 1.66667E-6 -1.85185E-6 L 1.66667E-6 0.03773 " pathEditMode="relative" rAng="0" ptsTypes="AA">
                                      <p:cBhvr>
                                        <p:cTn id="29" dur="750" spd="-100000" fill="hold"/>
                                        <p:tgtEl>
                                          <p:spTgt spid="22"/>
                                        </p:tgtEl>
                                        <p:attrNameLst>
                                          <p:attrName>ppt_x</p:attrName>
                                          <p:attrName>ppt_y</p:attrName>
                                        </p:attrNameLst>
                                      </p:cBhvr>
                                      <p:rCtr x="0" y="1875"/>
                                    </p:animMotion>
                                  </p:childTnLst>
                                </p:cTn>
                              </p:par>
                            </p:childTnLst>
                          </p:cTn>
                        </p:par>
                        <p:par>
                          <p:cTn id="30" fill="hold">
                            <p:stCondLst>
                              <p:cond delay="750"/>
                            </p:stCondLst>
                            <p:childTnLst>
                              <p:par>
                                <p:cTn id="31" presetID="22" presetClass="entr" presetSubtype="8"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10" presetClass="entr" presetSubtype="0" fill="hold" nodeType="withEffect">
                                  <p:stCondLst>
                                    <p:cond delay="1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42" presetClass="path" presetSubtype="0" decel="100000" fill="hold" nodeType="withEffect">
                                  <p:stCondLst>
                                    <p:cond delay="100"/>
                                  </p:stCondLst>
                                  <p:childTnLst>
                                    <p:animMotion origin="layout" path="M 3.75E-6 -4.81481E-6 L 3.75E-6 0.03774 " pathEditMode="relative" rAng="0" ptsTypes="AA">
                                      <p:cBhvr>
                                        <p:cTn id="38" dur="750" spd="-100000" fill="hold"/>
                                        <p:tgtEl>
                                          <p:spTgt spid="17"/>
                                        </p:tgtEl>
                                        <p:attrNameLst>
                                          <p:attrName>ppt_x</p:attrName>
                                          <p:attrName>ppt_y</p:attrName>
                                        </p:attrNameLst>
                                      </p:cBhvr>
                                      <p:rCtr x="0" y="1875"/>
                                    </p:animMotion>
                                  </p:childTnLst>
                                </p:cTn>
                              </p:par>
                              <p:par>
                                <p:cTn id="39" presetID="1" presetClass="entr" presetSubtype="0" fill="hold" nodeType="withEffect">
                                  <p:stCondLst>
                                    <p:cond delay="100"/>
                                  </p:stCondLst>
                                  <p:childTnLst>
                                    <p:set>
                                      <p:cBhvr>
                                        <p:cTn id="40" dur="1" fill="hold">
                                          <p:stCondLst>
                                            <p:cond delay="749"/>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par>
                                <p:cTn id="46" presetID="10" presetClass="entr" presetSubtype="0" fill="hold" nodeType="withEffect">
                                  <p:stCondLst>
                                    <p:cond delay="10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100"/>
                                  </p:stCondLst>
                                  <p:childTnLst>
                                    <p:animMotion origin="layout" path="M -1.66667E-6 -4.81481E-6 L -1.66667E-6 0.03774 " pathEditMode="relative" rAng="0" ptsTypes="AA">
                                      <p:cBhvr>
                                        <p:cTn id="50" dur="750" spd="-100000" fill="hold"/>
                                        <p:tgtEl>
                                          <p:spTgt spid="2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B5D30F-8B87-4002-9173-45447811562B}"/>
              </a:ext>
            </a:extLst>
          </p:cNvPr>
          <p:cNvSpPr txBox="1">
            <a:spLocks/>
          </p:cNvSpPr>
          <p:nvPr/>
        </p:nvSpPr>
        <p:spPr>
          <a:xfrm>
            <a:off x="2238375" y="3274951"/>
            <a:ext cx="771525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a:t>Dapr state management</a:t>
            </a:r>
          </a:p>
          <a:p>
            <a:pPr algn="ctr"/>
            <a:r>
              <a:rPr lang="en-US" sz="5000"/>
              <a:t>and components</a:t>
            </a:r>
          </a:p>
        </p:txBody>
      </p:sp>
      <p:sp>
        <p:nvSpPr>
          <p:cNvPr id="8" name="Text Placeholder 2">
            <a:extLst>
              <a:ext uri="{FF2B5EF4-FFF2-40B4-BE49-F238E27FC236}">
                <a16:creationId xmlns:a16="http://schemas.microsoft.com/office/drawing/2014/main" id="{58E61968-2783-4B43-A502-2ED98EA3F3B8}"/>
              </a:ext>
            </a:extLst>
          </p:cNvPr>
          <p:cNvSpPr txBox="1">
            <a:spLocks/>
          </p:cNvSpPr>
          <p:nvPr/>
        </p:nvSpPr>
        <p:spPr>
          <a:xfrm>
            <a:off x="5469446" y="1993173"/>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
        <p:nvSpPr>
          <p:cNvPr id="4" name="Rectangle 3">
            <a:extLst>
              <a:ext uri="{FF2B5EF4-FFF2-40B4-BE49-F238E27FC236}">
                <a16:creationId xmlns:a16="http://schemas.microsoft.com/office/drawing/2014/main" id="{C6040BA3-6880-4DA3-BC38-1879B001C5A5}"/>
              </a:ext>
            </a:extLst>
          </p:cNvPr>
          <p:cNvSpPr/>
          <p:nvPr/>
        </p:nvSpPr>
        <p:spPr>
          <a:xfrm>
            <a:off x="0" y="-509633"/>
            <a:ext cx="3834896" cy="307777"/>
          </a:xfrm>
          <a:prstGeom prst="rect">
            <a:avLst/>
          </a:prstGeom>
        </p:spPr>
        <p:txBody>
          <a:bodyPr wrap="none">
            <a:spAutoFit/>
          </a:bodyPr>
          <a:lstStyle/>
          <a:p>
            <a:r>
              <a:rPr lang="en-US" sz="1400">
                <a:solidFill>
                  <a:schemeClr val="bg1"/>
                </a:solidFill>
              </a:rPr>
              <a:t>DEMO: </a:t>
            </a:r>
            <a:r>
              <a:rPr lang="en-US" sz="1400" err="1">
                <a:solidFill>
                  <a:schemeClr val="bg1"/>
                </a:solidFill>
              </a:rPr>
              <a:t>Dapr</a:t>
            </a:r>
            <a:r>
              <a:rPr lang="en-US" sz="1400">
                <a:solidFill>
                  <a:schemeClr val="bg1"/>
                </a:solidFill>
              </a:rPr>
              <a:t> state management and bindings </a:t>
            </a:r>
          </a:p>
        </p:txBody>
      </p:sp>
    </p:spTree>
    <p:extLst>
      <p:ext uri="{BB962C8B-B14F-4D97-AF65-F5344CB8AC3E}">
        <p14:creationId xmlns:p14="http://schemas.microsoft.com/office/powerpoint/2010/main" val="2481433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fontScale="90000"/>
          </a:bodyPr>
          <a:lstStyle/>
          <a:p>
            <a:pPr lvl="0"/>
            <a:r>
              <a:rPr lang="en-US"/>
              <a:t>State of Enterprise Developers</a:t>
            </a:r>
          </a:p>
        </p:txBody>
      </p:sp>
      <p:sp>
        <p:nvSpPr>
          <p:cNvPr id="2" name="Content Placeholder 1">
            <a:extLst>
              <a:ext uri="{FF2B5EF4-FFF2-40B4-BE49-F238E27FC236}">
                <a16:creationId xmlns:a16="http://schemas.microsoft.com/office/drawing/2014/main" id="{86C33E4A-47AA-42FC-8FA2-5C6ACA61CF4A}"/>
              </a:ext>
            </a:extLst>
          </p:cNvPr>
          <p:cNvSpPr>
            <a:spLocks noGrp="1"/>
          </p:cNvSpPr>
          <p:nvPr>
            <p:ph type="body" sz="quarter" idx="4294967295"/>
          </p:nvPr>
        </p:nvSpPr>
        <p:spPr>
          <a:xfrm>
            <a:off x="4997449" y="1691004"/>
            <a:ext cx="7357829" cy="738664"/>
          </a:xfrm>
        </p:spPr>
        <p:txBody>
          <a:bodyPr anchor="ctr" anchorCtr="0"/>
          <a:lstStyle/>
          <a:p>
            <a:pPr marL="0" indent="0">
              <a:spcAft>
                <a:spcPts val="1200"/>
              </a:spcAft>
              <a:buNone/>
            </a:pPr>
            <a:r>
              <a:rPr lang="en-US" sz="2400"/>
              <a:t>Being asked to develop resilient, scalable, microservice-based apps </a:t>
            </a:r>
            <a:r>
              <a:rPr lang="en-US" sz="2400">
                <a:solidFill>
                  <a:schemeClr val="tx1"/>
                </a:solidFill>
              </a:rPr>
              <a:t>that interact with services</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4356101"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ontent Placeholder 1">
            <a:extLst>
              <a:ext uri="{FF2B5EF4-FFF2-40B4-BE49-F238E27FC236}">
                <a16:creationId xmlns:a16="http://schemas.microsoft.com/office/drawing/2014/main" id="{F6E26C2D-23E5-46D4-AF40-64A861F73AD3}"/>
              </a:ext>
            </a:extLst>
          </p:cNvPr>
          <p:cNvSpPr txBox="1">
            <a:spLocks/>
          </p:cNvSpPr>
          <p:nvPr/>
        </p:nvSpPr>
        <p:spPr>
          <a:xfrm>
            <a:off x="4997450" y="2864721"/>
            <a:ext cx="6889750" cy="36933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1200"/>
              </a:spcAft>
              <a:buNone/>
            </a:pPr>
            <a:r>
              <a:rPr lang="en-US" sz="2400">
                <a:solidFill>
                  <a:schemeClr val="tx1"/>
                </a:solidFill>
              </a:rPr>
              <a:t>Increasingly polyglot. </a:t>
            </a:r>
            <a:r>
              <a:rPr lang="en-US" sz="2400">
                <a:gradFill>
                  <a:gsLst>
                    <a:gs pos="1250">
                      <a:srgbClr val="000000"/>
                    </a:gs>
                    <a:gs pos="100000">
                      <a:srgbClr val="000000"/>
                    </a:gs>
                  </a:gsLst>
                  <a:lin ang="5400000" scaled="0"/>
                </a:gradFill>
                <a:latin typeface="Segoe UI"/>
              </a:rPr>
              <a:t>W</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rite in many languages. </a:t>
            </a:r>
          </a:p>
        </p:txBody>
      </p:sp>
      <p:sp>
        <p:nvSpPr>
          <p:cNvPr id="7" name="Content Placeholder 1">
            <a:extLst>
              <a:ext uri="{FF2B5EF4-FFF2-40B4-BE49-F238E27FC236}">
                <a16:creationId xmlns:a16="http://schemas.microsoft.com/office/drawing/2014/main" id="{CC89635F-51F6-4AE8-A5EE-4BC8C7F2A306}"/>
              </a:ext>
            </a:extLst>
          </p:cNvPr>
          <p:cNvSpPr txBox="1">
            <a:spLocks/>
          </p:cNvSpPr>
          <p:nvPr/>
        </p:nvSpPr>
        <p:spPr>
          <a:xfrm>
            <a:off x="4997450" y="3669106"/>
            <a:ext cx="6134100" cy="36933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They want to leverage existing code</a:t>
            </a:r>
          </a:p>
        </p:txBody>
      </p:sp>
      <p:sp>
        <p:nvSpPr>
          <p:cNvPr id="8" name="Content Placeholder 1">
            <a:extLst>
              <a:ext uri="{FF2B5EF4-FFF2-40B4-BE49-F238E27FC236}">
                <a16:creationId xmlns:a16="http://schemas.microsoft.com/office/drawing/2014/main" id="{B00B2280-C9DB-4E5F-A809-B861D57C3A3C}"/>
              </a:ext>
            </a:extLst>
          </p:cNvPr>
          <p:cNvSpPr txBox="1">
            <a:spLocks/>
          </p:cNvSpPr>
          <p:nvPr/>
        </p:nvSpPr>
        <p:spPr>
          <a:xfrm>
            <a:off x="4997450" y="4473490"/>
            <a:ext cx="6134100" cy="738664"/>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Functions, </a:t>
            </a:r>
            <a:r>
              <a:rPr lang="en-US" sz="2400" noProof="0">
                <a:gradFill>
                  <a:gsLst>
                    <a:gs pos="1250">
                      <a:srgbClr val="000000"/>
                    </a:gs>
                    <a:gs pos="100000">
                      <a:srgbClr val="000000"/>
                    </a:gs>
                  </a:gsLst>
                  <a:lin ang="5400000" scaled="0"/>
                </a:gradFill>
                <a:latin typeface="Segoe UI"/>
              </a:rPr>
              <a:t>workflows and </a:t>
            </a:r>
            <a:r>
              <a:rPr lang="en-US" sz="2400">
                <a:gradFill>
                  <a:gsLst>
                    <a:gs pos="1250">
                      <a:srgbClr val="000000"/>
                    </a:gs>
                    <a:gs pos="100000">
                      <a:srgbClr val="000000"/>
                    </a:gs>
                  </a:gsLst>
                  <a:lin ang="5400000" scaled="0"/>
                </a:gradFill>
                <a:latin typeface="Segoe UI"/>
              </a:rPr>
              <a:t>a</a:t>
            </a:r>
            <a:r>
              <a:rPr kumimoji="0" lang="en-US" sz="2400" b="0" i="0" u="none" strike="noStrike" kern="1200" cap="none" spc="0" normalizeH="0" baseline="0" noProof="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ctors</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are powerful programming models</a:t>
            </a:r>
          </a:p>
        </p:txBody>
      </p:sp>
    </p:spTree>
    <p:extLst>
      <p:ext uri="{BB962C8B-B14F-4D97-AF65-F5344CB8AC3E}">
        <p14:creationId xmlns:p14="http://schemas.microsoft.com/office/powerpoint/2010/main" val="3845994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0"/>
                                  </p:stCondLst>
                                  <p:childTnLst>
                                    <p:animMotion origin="layout" path="M 1.45833E-6 -1.48148E-6 L 1.45833E-6 0.0257 " pathEditMode="relative" rAng="0" ptsTypes="AA">
                                      <p:cBhvr>
                                        <p:cTn id="19" dur="500" spd="-100000" fill="hold"/>
                                        <p:tgtEl>
                                          <p:spTgt spid="2"/>
                                        </p:tgtEl>
                                        <p:attrNameLst>
                                          <p:attrName>ppt_x</p:attrName>
                                          <p:attrName>ppt_y</p:attrName>
                                        </p:attrNameLst>
                                      </p:cBhvr>
                                      <p:rCtr x="0" y="1273"/>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42" presetClass="path" presetSubtype="0" decel="100000" fill="hold" grpId="1" nodeType="withEffect">
                                  <p:stCondLst>
                                    <p:cond delay="0"/>
                                  </p:stCondLst>
                                  <p:childTnLst>
                                    <p:animMotion origin="layout" path="M 2.08333E-6 4.07407E-6 L 2.08333E-6 0.02569 " pathEditMode="relative" rAng="0" ptsTypes="AA">
                                      <p:cBhvr>
                                        <p:cTn id="26" dur="500" spd="-100000" fill="hold"/>
                                        <p:tgtEl>
                                          <p:spTgt spid="5"/>
                                        </p:tgtEl>
                                        <p:attrNameLst>
                                          <p:attrName>ppt_x</p:attrName>
                                          <p:attrName>ppt_y</p:attrName>
                                        </p:attrNameLst>
                                      </p:cBhvr>
                                      <p:rCtr x="0" y="127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grpId="1" nodeType="withEffect">
                                  <p:stCondLst>
                                    <p:cond delay="0"/>
                                  </p:stCondLst>
                                  <p:childTnLst>
                                    <p:animMotion origin="layout" path="M 1.66667E-6 4.44444E-6 L 1.66667E-6 0.02569 " pathEditMode="relative" rAng="0" ptsTypes="AA">
                                      <p:cBhvr>
                                        <p:cTn id="33" dur="500" spd="-100000" fill="hold"/>
                                        <p:tgtEl>
                                          <p:spTgt spid="7"/>
                                        </p:tgtEl>
                                        <p:attrNameLst>
                                          <p:attrName>ppt_x</p:attrName>
                                          <p:attrName>ppt_y</p:attrName>
                                        </p:attrNameLst>
                                      </p:cBhvr>
                                      <p:rCtr x="0" y="1273"/>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42" presetClass="path" presetSubtype="0" decel="100000" fill="hold" grpId="1" nodeType="withEffect">
                                  <p:stCondLst>
                                    <p:cond delay="0"/>
                                  </p:stCondLst>
                                  <p:childTnLst>
                                    <p:animMotion origin="layout" path="M 1.66667E-6 1.48148E-6 L 1.66667E-6 0.02569 " pathEditMode="relative" rAng="0" ptsTypes="AA">
                                      <p:cBhvr>
                                        <p:cTn id="40" dur="500" spd="-100000" fill="hold"/>
                                        <p:tgtEl>
                                          <p:spTgt spid="8"/>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p:bldP spid="2" grpId="1"/>
      <p:bldP spid="5" grpId="0"/>
      <p:bldP spid="5" grpId="1"/>
      <p:bldP spid="7" grpId="0"/>
      <p:bldP spid="7" grpId="1"/>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F4847C5-EEC0-443F-9B7F-344975FA95A8}"/>
              </a:ext>
            </a:extLst>
          </p:cNvPr>
          <p:cNvGrpSpPr/>
          <p:nvPr/>
        </p:nvGrpSpPr>
        <p:grpSpPr>
          <a:xfrm>
            <a:off x="6115050" y="1524000"/>
            <a:ext cx="6086475" cy="5334000"/>
            <a:chOff x="6115050" y="1436688"/>
            <a:chExt cx="6086475" cy="5421312"/>
          </a:xfrm>
        </p:grpSpPr>
        <p:sp>
          <p:nvSpPr>
            <p:cNvPr id="68" name="Rounded Rectangle 5">
              <a:extLst>
                <a:ext uri="{FF2B5EF4-FFF2-40B4-BE49-F238E27FC236}">
                  <a16:creationId xmlns:a16="http://schemas.microsoft.com/office/drawing/2014/main" id="{35849611-3444-4D7E-BEC7-B2FDBB5AF42B}"/>
                </a:ext>
              </a:extLst>
            </p:cNvPr>
            <p:cNvSpPr/>
            <p:nvPr/>
          </p:nvSpPr>
          <p:spPr bwMode="auto">
            <a:xfrm>
              <a:off x="6115050"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51" name="Rectangle 50">
              <a:extLst>
                <a:ext uri="{FF2B5EF4-FFF2-40B4-BE49-F238E27FC236}">
                  <a16:creationId xmlns:a16="http://schemas.microsoft.com/office/drawing/2014/main" id="{B34D8A61-E092-4985-8225-0E02FDDF7062}"/>
                </a:ext>
              </a:extLst>
            </p:cNvPr>
            <p:cNvSpPr/>
            <p:nvPr/>
          </p:nvSpPr>
          <p:spPr>
            <a:xfrm>
              <a:off x="8548277" y="1556048"/>
              <a:ext cx="1200970" cy="369332"/>
            </a:xfrm>
            <a:prstGeom prst="rect">
              <a:avLst/>
            </a:prstGeom>
          </p:spPr>
          <p:txBody>
            <a:bodyPr wrap="none">
              <a:spAutoFit/>
            </a:bodyPr>
            <a:lstStyle/>
            <a:p>
              <a:pPr algn="ctr"/>
              <a:r>
                <a:rPr lang="en-US" sz="1800">
                  <a:solidFill>
                    <a:schemeClr val="accent1"/>
                  </a:solidFill>
                  <a:latin typeface="+mj-lt"/>
                </a:rPr>
                <a:t>Subscribe</a:t>
              </a:r>
            </a:p>
          </p:txBody>
        </p:sp>
      </p:grpSp>
      <p:grpSp>
        <p:nvGrpSpPr>
          <p:cNvPr id="81" name="Group 80">
            <a:extLst>
              <a:ext uri="{FF2B5EF4-FFF2-40B4-BE49-F238E27FC236}">
                <a16:creationId xmlns:a16="http://schemas.microsoft.com/office/drawing/2014/main" id="{1001CC52-4E4D-4E27-955B-9B7A90C3EACE}"/>
              </a:ext>
            </a:extLst>
          </p:cNvPr>
          <p:cNvGrpSpPr/>
          <p:nvPr/>
        </p:nvGrpSpPr>
        <p:grpSpPr>
          <a:xfrm>
            <a:off x="7708034" y="2097306"/>
            <a:ext cx="1186641" cy="1186641"/>
            <a:chOff x="7552123" y="135561"/>
            <a:chExt cx="1737360" cy="1737360"/>
          </a:xfrm>
        </p:grpSpPr>
        <p:sp>
          <p:nvSpPr>
            <p:cNvPr id="82" name="Rounded Rectangle 5">
              <a:extLst>
                <a:ext uri="{FF2B5EF4-FFF2-40B4-BE49-F238E27FC236}">
                  <a16:creationId xmlns:a16="http://schemas.microsoft.com/office/drawing/2014/main" id="{79F2ED08-CF0D-4E8E-9232-9CE0154D94F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3" name="Graphic 82">
              <a:extLst>
                <a:ext uri="{FF2B5EF4-FFF2-40B4-BE49-F238E27FC236}">
                  <a16:creationId xmlns:a16="http://schemas.microsoft.com/office/drawing/2014/main" id="{EF18604E-54BA-44E2-B39C-24F2DAE8E12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grpSp>
        <p:nvGrpSpPr>
          <p:cNvPr id="4" name="Group 3">
            <a:extLst>
              <a:ext uri="{FF2B5EF4-FFF2-40B4-BE49-F238E27FC236}">
                <a16:creationId xmlns:a16="http://schemas.microsoft.com/office/drawing/2014/main" id="{4CA53D38-9775-4C58-91B4-9ED6E64CE1AD}"/>
              </a:ext>
            </a:extLst>
          </p:cNvPr>
          <p:cNvGrpSpPr/>
          <p:nvPr/>
        </p:nvGrpSpPr>
        <p:grpSpPr>
          <a:xfrm>
            <a:off x="-9526" y="1524000"/>
            <a:ext cx="6086475" cy="5334000"/>
            <a:chOff x="-9526" y="1436688"/>
            <a:chExt cx="6086475" cy="5421312"/>
          </a:xfrm>
        </p:grpSpPr>
        <p:sp>
          <p:nvSpPr>
            <p:cNvPr id="67" name="Rounded Rectangle 5">
              <a:extLst>
                <a:ext uri="{FF2B5EF4-FFF2-40B4-BE49-F238E27FC236}">
                  <a16:creationId xmlns:a16="http://schemas.microsoft.com/office/drawing/2014/main" id="{473BC14C-6CBB-4D76-B2E1-B2DF94B8C6DF}"/>
                </a:ext>
              </a:extLst>
            </p:cNvPr>
            <p:cNvSpPr/>
            <p:nvPr/>
          </p:nvSpPr>
          <p:spPr bwMode="auto">
            <a:xfrm>
              <a:off x="-9526"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39" name="Rectangle 38">
              <a:extLst>
                <a:ext uri="{FF2B5EF4-FFF2-40B4-BE49-F238E27FC236}">
                  <a16:creationId xmlns:a16="http://schemas.microsoft.com/office/drawing/2014/main" id="{9628F566-5D22-42A9-A365-7CB72ABD3186}"/>
                </a:ext>
              </a:extLst>
            </p:cNvPr>
            <p:cNvSpPr/>
            <p:nvPr/>
          </p:nvSpPr>
          <p:spPr>
            <a:xfrm>
              <a:off x="2568586" y="1556048"/>
              <a:ext cx="949299" cy="369332"/>
            </a:xfrm>
            <a:prstGeom prst="rect">
              <a:avLst/>
            </a:prstGeom>
          </p:spPr>
          <p:txBody>
            <a:bodyPr wrap="none">
              <a:spAutoFit/>
            </a:bodyPr>
            <a:lstStyle/>
            <a:p>
              <a:pPr algn="ctr"/>
              <a:r>
                <a:rPr lang="en-US" sz="1800">
                  <a:solidFill>
                    <a:schemeClr val="accent1"/>
                  </a:solidFill>
                  <a:latin typeface="+mj-lt"/>
                </a:rPr>
                <a:t>Publish</a:t>
              </a:r>
            </a:p>
          </p:txBody>
        </p:sp>
      </p:grpSp>
      <p:grpSp>
        <p:nvGrpSpPr>
          <p:cNvPr id="2" name="Group 1">
            <a:extLst>
              <a:ext uri="{FF2B5EF4-FFF2-40B4-BE49-F238E27FC236}">
                <a16:creationId xmlns:a16="http://schemas.microsoft.com/office/drawing/2014/main" id="{FDBD31CB-DB9C-48F1-B29C-528FA22A9A38}"/>
              </a:ext>
            </a:extLst>
          </p:cNvPr>
          <p:cNvGrpSpPr/>
          <p:nvPr/>
        </p:nvGrpSpPr>
        <p:grpSpPr>
          <a:xfrm>
            <a:off x="1523998" y="3562495"/>
            <a:ext cx="3019428" cy="1857198"/>
            <a:chOff x="1305954" y="1619395"/>
            <a:chExt cx="3019428" cy="1857198"/>
          </a:xfrm>
        </p:grpSpPr>
        <p:sp>
          <p:nvSpPr>
            <p:cNvPr id="14" name="TextBox 13">
              <a:extLst>
                <a:ext uri="{FF2B5EF4-FFF2-40B4-BE49-F238E27FC236}">
                  <a16:creationId xmlns:a16="http://schemas.microsoft.com/office/drawing/2014/main" id="{82F388FA-7266-4D10-B5B8-8DEF87C579CC}"/>
                </a:ext>
              </a:extLst>
            </p:cNvPr>
            <p:cNvSpPr txBox="1"/>
            <p:nvPr/>
          </p:nvSpPr>
          <p:spPr>
            <a:xfrm>
              <a:off x="1546730" y="1619395"/>
              <a:ext cx="253787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http://localhost:3500/v1.0/publish/</a:t>
              </a:r>
            </a:p>
          </p:txBody>
        </p:sp>
        <p:sp>
          <p:nvSpPr>
            <p:cNvPr id="15" name="Rectangle 14">
              <a:extLst>
                <a:ext uri="{FF2B5EF4-FFF2-40B4-BE49-F238E27FC236}">
                  <a16:creationId xmlns:a16="http://schemas.microsoft.com/office/drawing/2014/main" id="{D914AFBE-C452-4298-B247-47E33253D1A7}"/>
                </a:ext>
              </a:extLst>
            </p:cNvPr>
            <p:cNvSpPr/>
            <p:nvPr/>
          </p:nvSpPr>
          <p:spPr bwMode="auto">
            <a:xfrm>
              <a:off x="1305954" y="2218178"/>
              <a:ext cx="3019428" cy="1258415"/>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r>
                <a:rPr lang="en-US" sz="1200" err="1">
                  <a:solidFill>
                    <a:schemeClr val="tx1"/>
                  </a:solidFill>
                  <a:latin typeface="Consolas" panose="020B0609020204030204" pitchFamily="49" charset="0"/>
                  <a:ea typeface="Segoe UI Symbol"/>
                </a:rPr>
                <a:t>topic":"order</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"data":{</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"item":"</a:t>
              </a:r>
              <a:r>
                <a:rPr lang="en-US" sz="1200" err="1">
                  <a:solidFill>
                    <a:schemeClr val="tx1"/>
                  </a:solidFill>
                  <a:latin typeface="Consolas" panose="020B0609020204030204" pitchFamily="49" charset="0"/>
                  <a:ea typeface="Segoe UI Symbol"/>
                </a:rPr>
                <a:t>ZeroDay</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grpSp>
        <p:nvGrpSpPr>
          <p:cNvPr id="7" name="Group 6">
            <a:extLst>
              <a:ext uri="{FF2B5EF4-FFF2-40B4-BE49-F238E27FC236}">
                <a16:creationId xmlns:a16="http://schemas.microsoft.com/office/drawing/2014/main" id="{4EC1F4A2-0F9C-4F80-BFFB-F2FB09D4E8F2}"/>
              </a:ext>
            </a:extLst>
          </p:cNvPr>
          <p:cNvGrpSpPr/>
          <p:nvPr/>
        </p:nvGrpSpPr>
        <p:grpSpPr>
          <a:xfrm>
            <a:off x="5544967" y="2139593"/>
            <a:ext cx="1102066" cy="1102066"/>
            <a:chOff x="2582420" y="7762875"/>
            <a:chExt cx="1333500" cy="1333500"/>
          </a:xfrm>
        </p:grpSpPr>
        <p:sp>
          <p:nvSpPr>
            <p:cNvPr id="6" name="Oval 5">
              <a:extLst>
                <a:ext uri="{FF2B5EF4-FFF2-40B4-BE49-F238E27FC236}">
                  <a16:creationId xmlns:a16="http://schemas.microsoft.com/office/drawing/2014/main" id="{F0CC9043-0C7E-4999-8951-35EBC76B79F1}"/>
                </a:ext>
              </a:extLst>
            </p:cNvPr>
            <p:cNvSpPr/>
            <p:nvPr/>
          </p:nvSpPr>
          <p:spPr bwMode="auto">
            <a:xfrm>
              <a:off x="2582420" y="7762875"/>
              <a:ext cx="1333500" cy="1333500"/>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9" name="Picture 18">
              <a:extLst>
                <a:ext uri="{FF2B5EF4-FFF2-40B4-BE49-F238E27FC236}">
                  <a16:creationId xmlns:a16="http://schemas.microsoft.com/office/drawing/2014/main" id="{D2374289-8A06-40A7-8483-F6E947DC6100}"/>
                </a:ext>
              </a:extLst>
            </p:cNvPr>
            <p:cNvPicPr>
              <a:picLocks noChangeAspect="1"/>
            </p:cNvPicPr>
            <p:nvPr/>
          </p:nvPicPr>
          <p:blipFill>
            <a:blip r:embed="rId5"/>
            <a:stretch>
              <a:fillRect/>
            </a:stretch>
          </p:blipFill>
          <p:spPr>
            <a:xfrm>
              <a:off x="2768290" y="8022206"/>
              <a:ext cx="961760" cy="814838"/>
            </a:xfrm>
            <a:prstGeom prst="rect">
              <a:avLst/>
            </a:prstGeom>
          </p:spPr>
        </p:pic>
      </p:grpSp>
      <p:grpSp>
        <p:nvGrpSpPr>
          <p:cNvPr id="3" name="Group 2">
            <a:extLst>
              <a:ext uri="{FF2B5EF4-FFF2-40B4-BE49-F238E27FC236}">
                <a16:creationId xmlns:a16="http://schemas.microsoft.com/office/drawing/2014/main" id="{2D507785-416C-4822-A3DE-EA9D98FCA4EE}"/>
              </a:ext>
            </a:extLst>
          </p:cNvPr>
          <p:cNvGrpSpPr/>
          <p:nvPr/>
        </p:nvGrpSpPr>
        <p:grpSpPr>
          <a:xfrm>
            <a:off x="1516784" y="2096545"/>
            <a:ext cx="1186641" cy="1186641"/>
            <a:chOff x="0" y="7898135"/>
            <a:chExt cx="1737360" cy="1737360"/>
          </a:xfrm>
        </p:grpSpPr>
        <p:sp>
          <p:nvSpPr>
            <p:cNvPr id="33" name="Rounded Rectangle 5">
              <a:extLst>
                <a:ext uri="{FF2B5EF4-FFF2-40B4-BE49-F238E27FC236}">
                  <a16:creationId xmlns:a16="http://schemas.microsoft.com/office/drawing/2014/main" id="{D9171650-765E-4406-9501-B8F7467CD36A}"/>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“cart”</a:t>
              </a:r>
            </a:p>
          </p:txBody>
        </p:sp>
        <p:grpSp>
          <p:nvGrpSpPr>
            <p:cNvPr id="34" name="app development" descr="application development">
              <a:extLst>
                <a:ext uri="{FF2B5EF4-FFF2-40B4-BE49-F238E27FC236}">
                  <a16:creationId xmlns:a16="http://schemas.microsoft.com/office/drawing/2014/main" id="{6F98F3E5-EEC4-4939-B2C2-F9525F5ACA9A}"/>
                </a:ext>
              </a:extLst>
            </p:cNvPr>
            <p:cNvGrpSpPr/>
            <p:nvPr/>
          </p:nvGrpSpPr>
          <p:grpSpPr>
            <a:xfrm>
              <a:off x="618470" y="8439646"/>
              <a:ext cx="500421" cy="301755"/>
              <a:chOff x="1619314" y="4920550"/>
              <a:chExt cx="500421" cy="301755"/>
            </a:xfrm>
          </p:grpSpPr>
          <p:sp>
            <p:nvSpPr>
              <p:cNvPr id="40" name="Freeform: Shape 39">
                <a:extLst>
                  <a:ext uri="{FF2B5EF4-FFF2-40B4-BE49-F238E27FC236}">
                    <a16:creationId xmlns:a16="http://schemas.microsoft.com/office/drawing/2014/main" id="{DE387888-7F23-4B93-9D81-A562A27ED8F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944855C-AA75-4E86-8E66-2BE8F054E032}"/>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D872B26-2796-429E-995F-AF0889DB433F}"/>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E52B380-4C3E-4EB8-8119-FA4E72F8E94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38" name="Straight Arrow Connector 37">
            <a:extLst>
              <a:ext uri="{FF2B5EF4-FFF2-40B4-BE49-F238E27FC236}">
                <a16:creationId xmlns:a16="http://schemas.microsoft.com/office/drawing/2014/main" id="{CC125DCA-2811-46F3-97C5-7CEDE6753297}"/>
              </a:ext>
            </a:extLst>
          </p:cNvPr>
          <p:cNvCxnSpPr>
            <a:cxnSpLocks/>
          </p:cNvCxnSpPr>
          <p:nvPr/>
        </p:nvCxnSpPr>
        <p:spPr>
          <a:xfrm flipV="1">
            <a:off x="2705445"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3E8EC300-26FD-4D14-B989-6CDAE30E5E36}"/>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Publish and subscribe</a:t>
            </a:r>
          </a:p>
        </p:txBody>
      </p:sp>
      <p:sp>
        <p:nvSpPr>
          <p:cNvPr id="57" name="Freeform: Shape 56">
            <a:extLst>
              <a:ext uri="{FF2B5EF4-FFF2-40B4-BE49-F238E27FC236}">
                <a16:creationId xmlns:a16="http://schemas.microsoft.com/office/drawing/2014/main" id="{89087BD0-2BE5-488D-B4A3-D5F85D2AC6B5}"/>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58" name="Group 57">
            <a:extLst>
              <a:ext uri="{FF2B5EF4-FFF2-40B4-BE49-F238E27FC236}">
                <a16:creationId xmlns:a16="http://schemas.microsoft.com/office/drawing/2014/main" id="{09340C68-3FA0-4850-81AD-B07A28BC4962}"/>
              </a:ext>
            </a:extLst>
          </p:cNvPr>
          <p:cNvGrpSpPr/>
          <p:nvPr/>
        </p:nvGrpSpPr>
        <p:grpSpPr>
          <a:xfrm>
            <a:off x="3349713" y="2096545"/>
            <a:ext cx="1186641" cy="1186641"/>
            <a:chOff x="7552123" y="135561"/>
            <a:chExt cx="1737360" cy="1737360"/>
          </a:xfrm>
        </p:grpSpPr>
        <p:sp>
          <p:nvSpPr>
            <p:cNvPr id="59" name="Rounded Rectangle 5">
              <a:extLst>
                <a:ext uri="{FF2B5EF4-FFF2-40B4-BE49-F238E27FC236}">
                  <a16:creationId xmlns:a16="http://schemas.microsoft.com/office/drawing/2014/main" id="{97FB15C5-F372-4722-BEDB-F18A9BE6E14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60" name="Graphic 59">
              <a:extLst>
                <a:ext uri="{FF2B5EF4-FFF2-40B4-BE49-F238E27FC236}">
                  <a16:creationId xmlns:a16="http://schemas.microsoft.com/office/drawing/2014/main" id="{B08DC534-120D-4553-B7E0-ACD20C835B9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cxnSp>
        <p:nvCxnSpPr>
          <p:cNvPr id="69" name="Straight Arrow Connector 68">
            <a:extLst>
              <a:ext uri="{FF2B5EF4-FFF2-40B4-BE49-F238E27FC236}">
                <a16:creationId xmlns:a16="http://schemas.microsoft.com/office/drawing/2014/main" id="{3C4195DF-0292-4574-AFFB-40741CD11C2F}"/>
              </a:ext>
            </a:extLst>
          </p:cNvPr>
          <p:cNvCxnSpPr>
            <a:cxnSpLocks/>
          </p:cNvCxnSpPr>
          <p:nvPr/>
        </p:nvCxnSpPr>
        <p:spPr>
          <a:xfrm flipV="1">
            <a:off x="4753320"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91F2F50-D9B9-4B11-9519-E6A2FAB0D8D0}"/>
              </a:ext>
            </a:extLst>
          </p:cNvPr>
          <p:cNvGrpSpPr/>
          <p:nvPr/>
        </p:nvGrpSpPr>
        <p:grpSpPr>
          <a:xfrm>
            <a:off x="9555884" y="2096545"/>
            <a:ext cx="1186641" cy="1186641"/>
            <a:chOff x="0" y="7898135"/>
            <a:chExt cx="1737360" cy="1737360"/>
          </a:xfrm>
        </p:grpSpPr>
        <p:sp>
          <p:nvSpPr>
            <p:cNvPr id="74" name="Rounded Rectangle 5">
              <a:extLst>
                <a:ext uri="{FF2B5EF4-FFF2-40B4-BE49-F238E27FC236}">
                  <a16:creationId xmlns:a16="http://schemas.microsoft.com/office/drawing/2014/main" id="{813926F0-E221-4391-B27C-366BF3504A1B}"/>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t>
              </a:r>
              <a:r>
                <a:rPr lang="en-US" sz="1400">
                  <a:solidFill>
                    <a:schemeClr val="tx1"/>
                  </a:solidFill>
                  <a:latin typeface="+mj-lt"/>
                </a:rPr>
                <a:t>shipping</a:t>
              </a:r>
              <a:r>
                <a:rPr kumimoji="0" lang="en-US" sz="1400" b="0" i="0" u="none" strike="noStrike" kern="1200" cap="none" spc="0" normalizeH="0" baseline="0" noProof="0">
                  <a:ln>
                    <a:noFill/>
                  </a:ln>
                  <a:solidFill>
                    <a:schemeClr val="tx1"/>
                  </a:solidFill>
                  <a:effectLst/>
                  <a:uLnTx/>
                  <a:uFillTx/>
                  <a:latin typeface="+mj-lt"/>
                  <a:ea typeface="+mn-ea"/>
                  <a:cs typeface="+mn-cs"/>
                </a:rPr>
                <a:t>”</a:t>
              </a:r>
            </a:p>
          </p:txBody>
        </p:sp>
        <p:grpSp>
          <p:nvGrpSpPr>
            <p:cNvPr id="75" name="app development" descr="application development">
              <a:extLst>
                <a:ext uri="{FF2B5EF4-FFF2-40B4-BE49-F238E27FC236}">
                  <a16:creationId xmlns:a16="http://schemas.microsoft.com/office/drawing/2014/main" id="{3142D025-2194-47AC-BEC7-050C6A324F5E}"/>
                </a:ext>
              </a:extLst>
            </p:cNvPr>
            <p:cNvGrpSpPr/>
            <p:nvPr/>
          </p:nvGrpSpPr>
          <p:grpSpPr>
            <a:xfrm>
              <a:off x="618470" y="8439646"/>
              <a:ext cx="500421" cy="301755"/>
              <a:chOff x="1619314" y="4920550"/>
              <a:chExt cx="500421" cy="301755"/>
            </a:xfrm>
          </p:grpSpPr>
          <p:sp>
            <p:nvSpPr>
              <p:cNvPr id="76" name="Freeform: Shape 75">
                <a:extLst>
                  <a:ext uri="{FF2B5EF4-FFF2-40B4-BE49-F238E27FC236}">
                    <a16:creationId xmlns:a16="http://schemas.microsoft.com/office/drawing/2014/main" id="{8C119676-379A-4152-938C-9994B896C8D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644E841-4D6B-4A17-A209-40BA5F9E3400}"/>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87546B9-D771-4D98-9EFE-890A200B4D9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9EB08D9-10B2-40FF-819B-C3B1BFA41F95}"/>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80" name="Straight Arrow Connector 79">
            <a:extLst>
              <a:ext uri="{FF2B5EF4-FFF2-40B4-BE49-F238E27FC236}">
                <a16:creationId xmlns:a16="http://schemas.microsoft.com/office/drawing/2014/main" id="{33B53C8C-4A54-4197-B3F9-E9A54E96D8BB}"/>
              </a:ext>
            </a:extLst>
          </p:cNvPr>
          <p:cNvCxnSpPr>
            <a:cxnSpLocks/>
          </p:cNvCxnSpPr>
          <p:nvPr/>
        </p:nvCxnSpPr>
        <p:spPr>
          <a:xfrm flipV="1">
            <a:off x="8896695"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D18B428-2B3B-4475-A005-E31517E9330A}"/>
              </a:ext>
            </a:extLst>
          </p:cNvPr>
          <p:cNvCxnSpPr>
            <a:cxnSpLocks/>
          </p:cNvCxnSpPr>
          <p:nvPr/>
        </p:nvCxnSpPr>
        <p:spPr>
          <a:xfrm>
            <a:off x="6846094" y="2691713"/>
            <a:ext cx="602456"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4330503F-A30C-4F12-A9E9-D86B8D2CC8BF}"/>
              </a:ext>
            </a:extLst>
          </p:cNvPr>
          <p:cNvGrpSpPr/>
          <p:nvPr/>
        </p:nvGrpSpPr>
        <p:grpSpPr>
          <a:xfrm>
            <a:off x="7755659" y="3305320"/>
            <a:ext cx="3019428" cy="1323830"/>
            <a:chOff x="7734298" y="3200545"/>
            <a:chExt cx="3019428" cy="1323830"/>
          </a:xfrm>
        </p:grpSpPr>
        <p:sp>
          <p:nvSpPr>
            <p:cNvPr id="86" name="TextBox 85">
              <a:extLst>
                <a:ext uri="{FF2B5EF4-FFF2-40B4-BE49-F238E27FC236}">
                  <a16:creationId xmlns:a16="http://schemas.microsoft.com/office/drawing/2014/main" id="{40381354-3D87-4CA7-8F18-3EC13DCEBDF2}"/>
                </a:ext>
              </a:extLst>
            </p:cNvPr>
            <p:cNvSpPr txBox="1"/>
            <p:nvPr/>
          </p:nvSpPr>
          <p:spPr>
            <a:xfrm>
              <a:off x="8279869" y="3200545"/>
              <a:ext cx="192828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http://10.0.0.5:8005/order</a:t>
              </a:r>
            </a:p>
          </p:txBody>
        </p:sp>
        <p:sp>
          <p:nvSpPr>
            <p:cNvPr id="87" name="Rectangle 86">
              <a:extLst>
                <a:ext uri="{FF2B5EF4-FFF2-40B4-BE49-F238E27FC236}">
                  <a16:creationId xmlns:a16="http://schemas.microsoft.com/office/drawing/2014/main" id="{90E6D7E2-48C0-4EDA-AC68-20C38ABB7D49}"/>
                </a:ext>
              </a:extLst>
            </p:cNvPr>
            <p:cNvSpPr/>
            <p:nvPr/>
          </p:nvSpPr>
          <p:spPr bwMode="auto">
            <a:xfrm>
              <a:off x="7734298" y="3713604"/>
              <a:ext cx="3019428" cy="810771"/>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000">
                  <a:solidFill>
                    <a:schemeClr val="tx1"/>
                  </a:solidFill>
                  <a:latin typeface="Consolas" panose="020B0609020204030204" pitchFamily="49" charset="0"/>
                  <a:ea typeface="Segoe UI Symbol"/>
                </a:rPr>
                <a:t>"data":{</a:t>
              </a:r>
            </a:p>
            <a:p>
              <a:pPr lvl="0" defTabSz="932472" fontAlgn="base">
                <a:spcBef>
                  <a:spcPct val="0"/>
                </a:spcBef>
              </a:pPr>
              <a:r>
                <a:rPr lang="en-US" sz="1000">
                  <a:solidFill>
                    <a:schemeClr val="tx1"/>
                  </a:solidFill>
                  <a:latin typeface="Consolas" panose="020B0609020204030204" pitchFamily="49" charset="0"/>
                  <a:ea typeface="Segoe UI Symbol"/>
                </a:rPr>
                <a:t>  "user":"</a:t>
              </a:r>
              <a:r>
                <a:rPr lang="en-US" sz="1000" err="1">
                  <a:solidFill>
                    <a:schemeClr val="tx1"/>
                  </a:solidFill>
                  <a:latin typeface="Consolas" panose="020B0609020204030204" pitchFamily="49" charset="0"/>
                  <a:ea typeface="Segoe UI Symbol"/>
                </a:rPr>
                <a:t>johndoe</a:t>
              </a:r>
              <a:r>
                <a:rPr lang="en-US" sz="1000">
                  <a:solidFill>
                    <a:schemeClr val="tx1"/>
                  </a:solidFill>
                  <a:latin typeface="Consolas" panose="020B0609020204030204" pitchFamily="49" charset="0"/>
                  <a:ea typeface="Segoe UI Symbol"/>
                </a:rPr>
                <a:t>",</a:t>
              </a:r>
            </a:p>
            <a:p>
              <a:pPr lvl="0" defTabSz="932472" fontAlgn="base">
                <a:spcBef>
                  <a:spcPct val="0"/>
                </a:spcBef>
              </a:pPr>
              <a:r>
                <a:rPr lang="en-US" sz="1000">
                  <a:solidFill>
                    <a:schemeClr val="tx1"/>
                  </a:solidFill>
                  <a:latin typeface="Consolas" panose="020B0609020204030204" pitchFamily="49" charset="0"/>
                  <a:ea typeface="Segoe UI Symbol"/>
                </a:rPr>
                <a:t>  "item":"</a:t>
              </a:r>
              <a:r>
                <a:rPr lang="en-US" sz="1000" err="1">
                  <a:solidFill>
                    <a:schemeClr val="tx1"/>
                  </a:solidFill>
                  <a:latin typeface="Consolas" panose="020B0609020204030204" pitchFamily="49" charset="0"/>
                  <a:ea typeface="Segoe UI Symbol"/>
                </a:rPr>
                <a:t>ZeroDay</a:t>
              </a:r>
              <a:r>
                <a:rPr lang="en-US" sz="1000">
                  <a:solidFill>
                    <a:schemeClr val="tx1"/>
                  </a:solidFill>
                  <a:latin typeface="Consolas" panose="020B0609020204030204" pitchFamily="49" charset="0"/>
                  <a:ea typeface="Segoe UI Symbol"/>
                </a:rPr>
                <a:t>"</a:t>
              </a:r>
            </a:p>
            <a:p>
              <a:pPr lvl="0" defTabSz="932472" fontAlgn="base">
                <a:spcBef>
                  <a:spcPct val="0"/>
                </a:spcBef>
              </a:pPr>
              <a:r>
                <a:rPr lang="en-US" sz="1000">
                  <a:solidFill>
                    <a:schemeClr val="tx1"/>
                  </a:solidFill>
                  <a:latin typeface="Consolas" panose="020B0609020204030204" pitchFamily="49" charset="0"/>
                  <a:ea typeface="Segoe UI Symbol"/>
                </a:rPr>
                <a:t>}</a:t>
              </a:r>
            </a:p>
          </p:txBody>
        </p:sp>
      </p:grpSp>
      <p:grpSp>
        <p:nvGrpSpPr>
          <p:cNvPr id="88" name="Group 87">
            <a:extLst>
              <a:ext uri="{FF2B5EF4-FFF2-40B4-BE49-F238E27FC236}">
                <a16:creationId xmlns:a16="http://schemas.microsoft.com/office/drawing/2014/main" id="{773081F6-053B-4328-9238-D9CCF45628CC}"/>
              </a:ext>
            </a:extLst>
          </p:cNvPr>
          <p:cNvGrpSpPr/>
          <p:nvPr/>
        </p:nvGrpSpPr>
        <p:grpSpPr>
          <a:xfrm>
            <a:off x="7708034" y="5220745"/>
            <a:ext cx="1186641" cy="1186641"/>
            <a:chOff x="7552123" y="135561"/>
            <a:chExt cx="1737360" cy="1737360"/>
          </a:xfrm>
        </p:grpSpPr>
        <p:sp>
          <p:nvSpPr>
            <p:cNvPr id="89" name="Rounded Rectangle 5">
              <a:extLst>
                <a:ext uri="{FF2B5EF4-FFF2-40B4-BE49-F238E27FC236}">
                  <a16:creationId xmlns:a16="http://schemas.microsoft.com/office/drawing/2014/main" id="{0C7114BC-8C2A-4B5C-9999-5642EDA7398D}"/>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90" name="Graphic 89">
              <a:extLst>
                <a:ext uri="{FF2B5EF4-FFF2-40B4-BE49-F238E27FC236}">
                  <a16:creationId xmlns:a16="http://schemas.microsoft.com/office/drawing/2014/main" id="{C106A6AF-31A7-4743-92BC-078ECE092CF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grpSp>
        <p:nvGrpSpPr>
          <p:cNvPr id="91" name="Group 90">
            <a:extLst>
              <a:ext uri="{FF2B5EF4-FFF2-40B4-BE49-F238E27FC236}">
                <a16:creationId xmlns:a16="http://schemas.microsoft.com/office/drawing/2014/main" id="{F3870345-5CB3-4491-9729-665D1B4EB7D1}"/>
              </a:ext>
            </a:extLst>
          </p:cNvPr>
          <p:cNvGrpSpPr/>
          <p:nvPr/>
        </p:nvGrpSpPr>
        <p:grpSpPr>
          <a:xfrm>
            <a:off x="9555884" y="5220745"/>
            <a:ext cx="1186641" cy="1186641"/>
            <a:chOff x="0" y="7898135"/>
            <a:chExt cx="1737360" cy="1737360"/>
          </a:xfrm>
        </p:grpSpPr>
        <p:sp>
          <p:nvSpPr>
            <p:cNvPr id="92" name="Rounded Rectangle 5">
              <a:extLst>
                <a:ext uri="{FF2B5EF4-FFF2-40B4-BE49-F238E27FC236}">
                  <a16:creationId xmlns:a16="http://schemas.microsoft.com/office/drawing/2014/main" id="{94ABA8B3-B51D-4D9D-89C1-5EF4CDB5DEC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“email”</a:t>
              </a:r>
            </a:p>
          </p:txBody>
        </p:sp>
        <p:grpSp>
          <p:nvGrpSpPr>
            <p:cNvPr id="93" name="app development" descr="application development">
              <a:extLst>
                <a:ext uri="{FF2B5EF4-FFF2-40B4-BE49-F238E27FC236}">
                  <a16:creationId xmlns:a16="http://schemas.microsoft.com/office/drawing/2014/main" id="{C97E4573-4ABB-4475-89A7-677BAD569E8F}"/>
                </a:ext>
              </a:extLst>
            </p:cNvPr>
            <p:cNvGrpSpPr/>
            <p:nvPr/>
          </p:nvGrpSpPr>
          <p:grpSpPr>
            <a:xfrm>
              <a:off x="618470" y="8439646"/>
              <a:ext cx="500421" cy="301755"/>
              <a:chOff x="1619314" y="4920550"/>
              <a:chExt cx="500421" cy="301755"/>
            </a:xfrm>
          </p:grpSpPr>
          <p:sp>
            <p:nvSpPr>
              <p:cNvPr id="94" name="Freeform: Shape 93">
                <a:extLst>
                  <a:ext uri="{FF2B5EF4-FFF2-40B4-BE49-F238E27FC236}">
                    <a16:creationId xmlns:a16="http://schemas.microsoft.com/office/drawing/2014/main" id="{1EA8CC85-B847-47DD-9B00-A8B782275B6E}"/>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24BB604C-C3D4-419D-A630-12FF3CBF986F}"/>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4BE6CEE-0389-416D-AA5C-8943D6B0CE7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1C94568-E938-4428-BF1C-7B922A47A0E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98" name="Straight Arrow Connector 97">
            <a:extLst>
              <a:ext uri="{FF2B5EF4-FFF2-40B4-BE49-F238E27FC236}">
                <a16:creationId xmlns:a16="http://schemas.microsoft.com/office/drawing/2014/main" id="{3ADED46D-278D-4296-8FC1-5D12BDB5C072}"/>
              </a:ext>
            </a:extLst>
          </p:cNvPr>
          <p:cNvCxnSpPr>
            <a:cxnSpLocks/>
          </p:cNvCxnSpPr>
          <p:nvPr/>
        </p:nvCxnSpPr>
        <p:spPr>
          <a:xfrm flipV="1">
            <a:off x="8896695" y="58122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B7240CBB-E23D-4532-9CD5-9D1E0C71652A}"/>
              </a:ext>
            </a:extLst>
          </p:cNvPr>
          <p:cNvSpPr txBox="1"/>
          <p:nvPr/>
        </p:nvSpPr>
        <p:spPr>
          <a:xfrm>
            <a:off x="8317969" y="4667395"/>
            <a:ext cx="192828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http://10.0.0.4:8004/order</a:t>
            </a:r>
          </a:p>
        </p:txBody>
      </p:sp>
      <p:cxnSp>
        <p:nvCxnSpPr>
          <p:cNvPr id="106" name="Connector: Elbow 105">
            <a:extLst>
              <a:ext uri="{FF2B5EF4-FFF2-40B4-BE49-F238E27FC236}">
                <a16:creationId xmlns:a16="http://schemas.microsoft.com/office/drawing/2014/main" id="{97C78255-84CD-45A6-94DC-9CA86E62AC40}"/>
              </a:ext>
            </a:extLst>
          </p:cNvPr>
          <p:cNvCxnSpPr>
            <a:cxnSpLocks/>
            <a:endCxn id="89" idx="1"/>
          </p:cNvCxnSpPr>
          <p:nvPr/>
        </p:nvCxnSpPr>
        <p:spPr>
          <a:xfrm rot="16200000" flipH="1">
            <a:off x="5852955" y="3958986"/>
            <a:ext cx="3122063" cy="58809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259A2E-5805-4DDA-A481-54C7D752D1D1}"/>
              </a:ext>
            </a:extLst>
          </p:cNvPr>
          <p:cNvGrpSpPr/>
          <p:nvPr/>
        </p:nvGrpSpPr>
        <p:grpSpPr>
          <a:xfrm>
            <a:off x="5547478" y="3386473"/>
            <a:ext cx="1102066" cy="1102066"/>
            <a:chOff x="5547478" y="3386473"/>
            <a:chExt cx="1102066" cy="1102066"/>
          </a:xfrm>
        </p:grpSpPr>
        <p:sp>
          <p:nvSpPr>
            <p:cNvPr id="62" name="Oval 61">
              <a:extLst>
                <a:ext uri="{FF2B5EF4-FFF2-40B4-BE49-F238E27FC236}">
                  <a16:creationId xmlns:a16="http://schemas.microsoft.com/office/drawing/2014/main" id="{172C1EF7-7CB9-491A-879F-CBD7713CB2E8}"/>
                </a:ext>
              </a:extLst>
            </p:cNvPr>
            <p:cNvSpPr/>
            <p:nvPr/>
          </p:nvSpPr>
          <p:spPr bwMode="auto">
            <a:xfrm>
              <a:off x="5547478" y="3386473"/>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64" name="Picture 4" descr="See the source image">
              <a:extLst>
                <a:ext uri="{FF2B5EF4-FFF2-40B4-BE49-F238E27FC236}">
                  <a16:creationId xmlns:a16="http://schemas.microsoft.com/office/drawing/2014/main" id="{08434AA7-2149-4500-98D4-5BA6CF6BC7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5180" y="3697028"/>
              <a:ext cx="526736" cy="5267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397967D-F475-4C7F-A5C5-0EF5FCE2C526}"/>
              </a:ext>
            </a:extLst>
          </p:cNvPr>
          <p:cNvGrpSpPr/>
          <p:nvPr/>
        </p:nvGrpSpPr>
        <p:grpSpPr>
          <a:xfrm>
            <a:off x="5529718" y="4710152"/>
            <a:ext cx="1102066" cy="1102066"/>
            <a:chOff x="5529718" y="4710152"/>
            <a:chExt cx="1102066" cy="1102066"/>
          </a:xfrm>
        </p:grpSpPr>
        <p:sp>
          <p:nvSpPr>
            <p:cNvPr id="70" name="Oval 69">
              <a:extLst>
                <a:ext uri="{FF2B5EF4-FFF2-40B4-BE49-F238E27FC236}">
                  <a16:creationId xmlns:a16="http://schemas.microsoft.com/office/drawing/2014/main" id="{2556DB00-3629-4154-9F58-9BC01C0FDFE2}"/>
                </a:ext>
              </a:extLst>
            </p:cNvPr>
            <p:cNvSpPr/>
            <p:nvPr/>
          </p:nvSpPr>
          <p:spPr bwMode="auto">
            <a:xfrm>
              <a:off x="5529718" y="4710152"/>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72" name="Picture 6" descr="Image result for Service Bus Logo">
              <a:extLst>
                <a:ext uri="{FF2B5EF4-FFF2-40B4-BE49-F238E27FC236}">
                  <a16:creationId xmlns:a16="http://schemas.microsoft.com/office/drawing/2014/main" id="{775BC6EB-5F15-43B5-B84B-8B98605A3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9388" y="4972073"/>
              <a:ext cx="608165" cy="6185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9403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56"/>
                                        </p:tgtEl>
                                        <p:attrNameLst>
                                          <p:attrName>ppt_x</p:attrName>
                                          <p:attrName>ppt_y</p:attrName>
                                        </p:attrNameLst>
                                      </p:cBhvr>
                                      <p:rCtr x="0" y="1875"/>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875E-6 -1.11111E-6 L 1.875E-6 0.03773 " pathEditMode="relative" rAng="0" ptsTypes="AA">
                                      <p:cBhvr>
                                        <p:cTn id="14" dur="750" spd="-100000" fill="hold"/>
                                        <p:tgtEl>
                                          <p:spTgt spid="4"/>
                                        </p:tgtEl>
                                        <p:attrNameLst>
                                          <p:attrName>ppt_x</p:attrName>
                                          <p:attrName>ppt_y</p:attrName>
                                        </p:attrNameLst>
                                      </p:cBhvr>
                                      <p:rCtr x="0" y="1875"/>
                                    </p:animMotion>
                                  </p:childTnLst>
                                </p:cTn>
                              </p:par>
                              <p:par>
                                <p:cTn id="15" presetID="10" presetClass="entr" presetSubtype="0" fill="hold" nodeType="withEffect">
                                  <p:stCondLst>
                                    <p:cond delay="1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50"/>
                                  </p:stCondLst>
                                  <p:childTnLst>
                                    <p:animMotion origin="layout" path="M -1.875E-6 -1.11111E-6 L -1.875E-6 0.03773 " pathEditMode="relative" rAng="0" ptsTypes="AA">
                                      <p:cBhvr>
                                        <p:cTn id="19" dur="750" spd="-100000" fill="hold"/>
                                        <p:tgtEl>
                                          <p:spTgt spid="5"/>
                                        </p:tgtEl>
                                        <p:attrNameLst>
                                          <p:attrName>ppt_x</p:attrName>
                                          <p:attrName>ppt_y</p:attrName>
                                        </p:attrNameLst>
                                      </p:cBhvr>
                                      <p:rCtr x="0" y="1875"/>
                                    </p:animMotion>
                                  </p:childTnLst>
                                </p:cTn>
                              </p:par>
                              <p:par>
                                <p:cTn id="20" presetID="10" presetClass="entr" presetSubtype="0" fill="hold" nodeType="withEffect">
                                  <p:stCondLst>
                                    <p:cond delay="20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par>
                                <p:cTn id="23" presetID="42" presetClass="path" presetSubtype="0" decel="100000" fill="hold" nodeType="withEffect">
                                  <p:stCondLst>
                                    <p:cond delay="200"/>
                                  </p:stCondLst>
                                  <p:childTnLst>
                                    <p:animMotion origin="layout" path="M 2.5E-6 3.7037E-7 L 2.5E-6 0.03773 " pathEditMode="relative" rAng="0" ptsTypes="AA">
                                      <p:cBhvr>
                                        <p:cTn id="24" dur="750" spd="-100000" fill="hold"/>
                                        <p:tgtEl>
                                          <p:spTgt spid="58"/>
                                        </p:tgtEl>
                                        <p:attrNameLst>
                                          <p:attrName>ppt_x</p:attrName>
                                          <p:attrName>ppt_y</p:attrName>
                                        </p:attrNameLst>
                                      </p:cBhvr>
                                      <p:rCtr x="0" y="1875"/>
                                    </p:animMotion>
                                  </p:childTnLst>
                                </p:cTn>
                              </p:par>
                              <p:par>
                                <p:cTn id="25" presetID="10" presetClass="entr" presetSubtype="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200"/>
                                  </p:stCondLst>
                                  <p:childTnLst>
                                    <p:animMotion origin="layout" path="M 3.125E-6 3.7037E-7 L 3.125E-6 0.03773 " pathEditMode="relative" rAng="0" ptsTypes="AA">
                                      <p:cBhvr>
                                        <p:cTn id="29" dur="750" spd="-100000" fill="hold"/>
                                        <p:tgtEl>
                                          <p:spTgt spid="3"/>
                                        </p:tgtEl>
                                        <p:attrNameLst>
                                          <p:attrName>ppt_x</p:attrName>
                                          <p:attrName>ppt_y</p:attrName>
                                        </p:attrNameLst>
                                      </p:cBhvr>
                                      <p:rCtr x="0" y="1875"/>
                                    </p:animMotion>
                                  </p:childTnLst>
                                </p:cTn>
                              </p:par>
                              <p:par>
                                <p:cTn id="30" presetID="22" presetClass="entr" presetSubtype="8" fill="hold"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par>
                                <p:cTn id="33" presetID="10" presetClass="entr" presetSubtype="0" fill="hold" nodeType="withEffect">
                                  <p:stCondLst>
                                    <p:cond delay="40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nodeType="withEffect">
                                  <p:stCondLst>
                                    <p:cond delay="400"/>
                                  </p:stCondLst>
                                  <p:childTnLst>
                                    <p:animMotion origin="layout" path="M 1.875E-6 -1.11111E-6 L 1.875E-6 0.03773 " pathEditMode="relative" rAng="0" ptsTypes="AA">
                                      <p:cBhvr>
                                        <p:cTn id="37" dur="750" spd="-100000" fill="hold"/>
                                        <p:tgtEl>
                                          <p:spTgt spid="2"/>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wipe(left)">
                                      <p:cBhvr>
                                        <p:cTn id="42" dur="500"/>
                                        <p:tgtEl>
                                          <p:spTgt spid="69"/>
                                        </p:tgtEl>
                                      </p:cBhvr>
                                    </p:animEffect>
                                  </p:childTnLst>
                                </p:cTn>
                              </p:par>
                              <p:par>
                                <p:cTn id="43" presetID="1" presetClass="entr" presetSubtype="0" fill="hold" nodeType="withEffect">
                                  <p:stCondLst>
                                    <p:cond delay="0"/>
                                  </p:stCondLst>
                                  <p:childTnLst>
                                    <p:set>
                                      <p:cBhvr>
                                        <p:cTn id="44" dur="1" fill="hold">
                                          <p:stCondLst>
                                            <p:cond delay="749"/>
                                          </p:stCondLst>
                                        </p:cTn>
                                        <p:tgtEl>
                                          <p:spTgt spid="7"/>
                                        </p:tgtEl>
                                        <p:attrNameLst>
                                          <p:attrName>style.visibility</p:attrName>
                                        </p:attrNameLst>
                                      </p:cBhvr>
                                      <p:to>
                                        <p:strVal val="visible"/>
                                      </p:to>
                                    </p:set>
                                  </p:childTnLst>
                                </p:cTn>
                              </p:par>
                              <p:par>
                                <p:cTn id="45" presetID="6" presetClass="emph" presetSubtype="0" accel="100000" autoRev="1" fill="hold" nodeType="withEffect">
                                  <p:stCondLst>
                                    <p:cond delay="0"/>
                                  </p:stCondLst>
                                  <p:childTnLst>
                                    <p:animScale>
                                      <p:cBhvr>
                                        <p:cTn id="46" dur="500" fill="hold"/>
                                        <p:tgtEl>
                                          <p:spTgt spid="7"/>
                                        </p:tgtEl>
                                      </p:cBhvr>
                                      <p:by x="0" y="0"/>
                                    </p:animScale>
                                  </p:childTnLst>
                                </p:cTn>
                              </p:par>
                              <p:par>
                                <p:cTn id="47" presetID="1" presetClass="entr" presetSubtype="0" fill="hold" nodeType="withEffect">
                                  <p:stCondLst>
                                    <p:cond delay="0"/>
                                  </p:stCondLst>
                                  <p:childTnLst>
                                    <p:set>
                                      <p:cBhvr>
                                        <p:cTn id="48" dur="1" fill="hold">
                                          <p:stCondLst>
                                            <p:cond delay="749"/>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749"/>
                                          </p:stCondLst>
                                        </p:cTn>
                                        <p:tgtEl>
                                          <p:spTgt spid="8"/>
                                        </p:tgtEl>
                                        <p:attrNameLst>
                                          <p:attrName>style.visibility</p:attrName>
                                        </p:attrNameLst>
                                      </p:cBhvr>
                                      <p:to>
                                        <p:strVal val="visible"/>
                                      </p:to>
                                    </p:se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wipe(left)">
                                      <p:cBhvr>
                                        <p:cTn id="54" dur="500"/>
                                        <p:tgtEl>
                                          <p:spTgt spid="84"/>
                                        </p:tgtEl>
                                      </p:cBhvr>
                                    </p:animEffect>
                                  </p:childTnLst>
                                </p:cTn>
                              </p:par>
                              <p:par>
                                <p:cTn id="55" presetID="10" presetClass="entr" presetSubtype="0" fill="hold" nodeType="withEffect">
                                  <p:stCondLst>
                                    <p:cond delay="20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42" presetClass="path" presetSubtype="0" decel="100000" fill="hold" nodeType="withEffect">
                                  <p:stCondLst>
                                    <p:cond delay="200"/>
                                  </p:stCondLst>
                                  <p:childTnLst>
                                    <p:animMotion origin="layout" path="M 6.25E-7 -1.11111E-6 L 6.25E-7 0.03773 " pathEditMode="relative" rAng="0" ptsTypes="AA">
                                      <p:cBhvr>
                                        <p:cTn id="59" dur="750" spd="-100000" fill="hold"/>
                                        <p:tgtEl>
                                          <p:spTgt spid="81"/>
                                        </p:tgtEl>
                                        <p:attrNameLst>
                                          <p:attrName>ppt_x</p:attrName>
                                          <p:attrName>ppt_y</p:attrName>
                                        </p:attrNameLst>
                                      </p:cBhvr>
                                      <p:rCtr x="0" y="1875"/>
                                    </p:animMotion>
                                  </p:childTnLst>
                                </p:cTn>
                              </p:par>
                              <p:par>
                                <p:cTn id="60" presetID="10" presetClass="entr" presetSubtype="0" fill="hold" nodeType="withEffect">
                                  <p:stCondLst>
                                    <p:cond delay="200"/>
                                  </p:stCondLst>
                                  <p:childTnLst>
                                    <p:set>
                                      <p:cBhvr>
                                        <p:cTn id="61" dur="1" fill="hold">
                                          <p:stCondLst>
                                            <p:cond delay="0"/>
                                          </p:stCondLst>
                                        </p:cTn>
                                        <p:tgtEl>
                                          <p:spTgt spid="73"/>
                                        </p:tgtEl>
                                        <p:attrNameLst>
                                          <p:attrName>style.visibility</p:attrName>
                                        </p:attrNameLst>
                                      </p:cBhvr>
                                      <p:to>
                                        <p:strVal val="visible"/>
                                      </p:to>
                                    </p:set>
                                    <p:animEffect transition="in" filter="fade">
                                      <p:cBhvr>
                                        <p:cTn id="62" dur="500"/>
                                        <p:tgtEl>
                                          <p:spTgt spid="73"/>
                                        </p:tgtEl>
                                      </p:cBhvr>
                                    </p:animEffect>
                                  </p:childTnLst>
                                </p:cTn>
                              </p:par>
                              <p:par>
                                <p:cTn id="63" presetID="42" presetClass="path" presetSubtype="0" decel="100000" fill="hold" nodeType="withEffect">
                                  <p:stCondLst>
                                    <p:cond delay="200"/>
                                  </p:stCondLst>
                                  <p:childTnLst>
                                    <p:animMotion origin="layout" path="M -1.875E-6 3.7037E-7 L -1.875E-6 0.03773 " pathEditMode="relative" rAng="0" ptsTypes="AA">
                                      <p:cBhvr>
                                        <p:cTn id="64" dur="750" spd="-100000" fill="hold"/>
                                        <p:tgtEl>
                                          <p:spTgt spid="73"/>
                                        </p:tgtEl>
                                        <p:attrNameLst>
                                          <p:attrName>ppt_x</p:attrName>
                                          <p:attrName>ppt_y</p:attrName>
                                        </p:attrNameLst>
                                      </p:cBhvr>
                                      <p:rCtr x="0" y="1875"/>
                                    </p:animMotion>
                                  </p:childTnLst>
                                </p:cTn>
                              </p:par>
                              <p:par>
                                <p:cTn id="65" presetID="10" presetClass="entr" presetSubtype="0" fill="hold" nodeType="withEffect">
                                  <p:stCondLst>
                                    <p:cond delay="200"/>
                                  </p:stCondLst>
                                  <p:childTnLst>
                                    <p:set>
                                      <p:cBhvr>
                                        <p:cTn id="66" dur="1" fill="hold">
                                          <p:stCondLst>
                                            <p:cond delay="0"/>
                                          </p:stCondLst>
                                        </p:cTn>
                                        <p:tgtEl>
                                          <p:spTgt spid="114"/>
                                        </p:tgtEl>
                                        <p:attrNameLst>
                                          <p:attrName>style.visibility</p:attrName>
                                        </p:attrNameLst>
                                      </p:cBhvr>
                                      <p:to>
                                        <p:strVal val="visible"/>
                                      </p:to>
                                    </p:set>
                                    <p:animEffect transition="in" filter="fade">
                                      <p:cBhvr>
                                        <p:cTn id="67" dur="500"/>
                                        <p:tgtEl>
                                          <p:spTgt spid="114"/>
                                        </p:tgtEl>
                                      </p:cBhvr>
                                    </p:animEffect>
                                  </p:childTnLst>
                                </p:cTn>
                              </p:par>
                              <p:par>
                                <p:cTn id="68" presetID="42" presetClass="path" presetSubtype="0" decel="100000" fill="hold" nodeType="withEffect">
                                  <p:stCondLst>
                                    <p:cond delay="200"/>
                                  </p:stCondLst>
                                  <p:childTnLst>
                                    <p:animMotion origin="layout" path="M 4.16667E-6 -2.22222E-6 L 4.16667E-6 0.03773 " pathEditMode="relative" rAng="0" ptsTypes="AA">
                                      <p:cBhvr>
                                        <p:cTn id="69" dur="750" spd="-100000" fill="hold"/>
                                        <p:tgtEl>
                                          <p:spTgt spid="114"/>
                                        </p:tgtEl>
                                        <p:attrNameLst>
                                          <p:attrName>ppt_x</p:attrName>
                                          <p:attrName>ppt_y</p:attrName>
                                        </p:attrNameLst>
                                      </p:cBhvr>
                                      <p:rCtr x="0" y="1875"/>
                                    </p:animMotion>
                                  </p:childTnLst>
                                </p:cTn>
                              </p:par>
                              <p:par>
                                <p:cTn id="70" presetID="22" presetClass="entr" presetSubtype="8" fill="hold" nodeType="withEffect">
                                  <p:stCondLst>
                                    <p:cond delay="250"/>
                                  </p:stCondLst>
                                  <p:childTnLst>
                                    <p:set>
                                      <p:cBhvr>
                                        <p:cTn id="71" dur="1" fill="hold">
                                          <p:stCondLst>
                                            <p:cond delay="0"/>
                                          </p:stCondLst>
                                        </p:cTn>
                                        <p:tgtEl>
                                          <p:spTgt spid="80"/>
                                        </p:tgtEl>
                                        <p:attrNameLst>
                                          <p:attrName>style.visibility</p:attrName>
                                        </p:attrNameLst>
                                      </p:cBhvr>
                                      <p:to>
                                        <p:strVal val="visible"/>
                                      </p:to>
                                    </p:set>
                                    <p:animEffect transition="in" filter="wipe(left)">
                                      <p:cBhvr>
                                        <p:cTn id="72" dur="500"/>
                                        <p:tgtEl>
                                          <p:spTgt spid="80"/>
                                        </p:tgtEl>
                                      </p:cBhvr>
                                    </p:animEffect>
                                  </p:childTnLst>
                                </p:cTn>
                              </p:par>
                            </p:childTnLst>
                          </p:cTn>
                        </p:par>
                        <p:par>
                          <p:cTn id="73" fill="hold">
                            <p:stCondLst>
                              <p:cond delay="1950"/>
                            </p:stCondLst>
                            <p:childTnLst>
                              <p:par>
                                <p:cTn id="74" presetID="22" presetClass="entr" presetSubtype="1" fill="hold" nodeType="afterEffect">
                                  <p:stCondLst>
                                    <p:cond delay="250"/>
                                  </p:stCondLst>
                                  <p:childTnLst>
                                    <p:set>
                                      <p:cBhvr>
                                        <p:cTn id="75" dur="1" fill="hold">
                                          <p:stCondLst>
                                            <p:cond delay="0"/>
                                          </p:stCondLst>
                                        </p:cTn>
                                        <p:tgtEl>
                                          <p:spTgt spid="106"/>
                                        </p:tgtEl>
                                        <p:attrNameLst>
                                          <p:attrName>style.visibility</p:attrName>
                                        </p:attrNameLst>
                                      </p:cBhvr>
                                      <p:to>
                                        <p:strVal val="visible"/>
                                      </p:to>
                                    </p:set>
                                    <p:animEffect transition="in" filter="wipe(up)">
                                      <p:cBhvr>
                                        <p:cTn id="76" dur="500"/>
                                        <p:tgtEl>
                                          <p:spTgt spid="106"/>
                                        </p:tgtEl>
                                      </p:cBhvr>
                                    </p:animEffect>
                                  </p:childTnLst>
                                </p:cTn>
                              </p:par>
                              <p:par>
                                <p:cTn id="77" presetID="10" presetClass="entr" presetSubtype="0" fill="hold" nodeType="withEffect">
                                  <p:stCondLst>
                                    <p:cond delay="250"/>
                                  </p:stCondLst>
                                  <p:childTnLst>
                                    <p:set>
                                      <p:cBhvr>
                                        <p:cTn id="78" dur="1" fill="hold">
                                          <p:stCondLst>
                                            <p:cond delay="0"/>
                                          </p:stCondLst>
                                        </p:cTn>
                                        <p:tgtEl>
                                          <p:spTgt spid="88"/>
                                        </p:tgtEl>
                                        <p:attrNameLst>
                                          <p:attrName>style.visibility</p:attrName>
                                        </p:attrNameLst>
                                      </p:cBhvr>
                                      <p:to>
                                        <p:strVal val="visible"/>
                                      </p:to>
                                    </p:set>
                                    <p:animEffect transition="in" filter="fade">
                                      <p:cBhvr>
                                        <p:cTn id="79" dur="500"/>
                                        <p:tgtEl>
                                          <p:spTgt spid="88"/>
                                        </p:tgtEl>
                                      </p:cBhvr>
                                    </p:animEffect>
                                  </p:childTnLst>
                                </p:cTn>
                              </p:par>
                              <p:par>
                                <p:cTn id="80" presetID="42" presetClass="path" presetSubtype="0" decel="100000" fill="hold" nodeType="withEffect">
                                  <p:stCondLst>
                                    <p:cond delay="250"/>
                                  </p:stCondLst>
                                  <p:childTnLst>
                                    <p:animMotion origin="layout" path="M 6.25E-7 4.81481E-6 L 6.25E-7 0.03773 " pathEditMode="relative" rAng="0" ptsTypes="AA">
                                      <p:cBhvr>
                                        <p:cTn id="81" dur="750" spd="-100000" fill="hold"/>
                                        <p:tgtEl>
                                          <p:spTgt spid="88"/>
                                        </p:tgtEl>
                                        <p:attrNameLst>
                                          <p:attrName>ppt_x</p:attrName>
                                          <p:attrName>ppt_y</p:attrName>
                                        </p:attrNameLst>
                                      </p:cBhvr>
                                      <p:rCtr x="0" y="1875"/>
                                    </p:animMotion>
                                  </p:childTnLst>
                                </p:cTn>
                              </p:par>
                              <p:par>
                                <p:cTn id="82" presetID="10" presetClass="entr" presetSubtype="0" fill="hold" nodeType="withEffect">
                                  <p:stCondLst>
                                    <p:cond delay="250"/>
                                  </p:stCondLst>
                                  <p:childTnLst>
                                    <p:set>
                                      <p:cBhvr>
                                        <p:cTn id="83" dur="1" fill="hold">
                                          <p:stCondLst>
                                            <p:cond delay="0"/>
                                          </p:stCondLst>
                                        </p:cTn>
                                        <p:tgtEl>
                                          <p:spTgt spid="91"/>
                                        </p:tgtEl>
                                        <p:attrNameLst>
                                          <p:attrName>style.visibility</p:attrName>
                                        </p:attrNameLst>
                                      </p:cBhvr>
                                      <p:to>
                                        <p:strVal val="visible"/>
                                      </p:to>
                                    </p:set>
                                    <p:animEffect transition="in" filter="fade">
                                      <p:cBhvr>
                                        <p:cTn id="84" dur="500"/>
                                        <p:tgtEl>
                                          <p:spTgt spid="91"/>
                                        </p:tgtEl>
                                      </p:cBhvr>
                                    </p:animEffect>
                                  </p:childTnLst>
                                </p:cTn>
                              </p:par>
                              <p:par>
                                <p:cTn id="85" presetID="42" presetClass="path" presetSubtype="0" decel="100000" fill="hold" nodeType="withEffect">
                                  <p:stCondLst>
                                    <p:cond delay="250"/>
                                  </p:stCondLst>
                                  <p:childTnLst>
                                    <p:animMotion origin="layout" path="M -1.875E-6 4.81481E-6 L -1.875E-6 0.03773 " pathEditMode="relative" rAng="0" ptsTypes="AA">
                                      <p:cBhvr>
                                        <p:cTn id="86" dur="750" spd="-100000" fill="hold"/>
                                        <p:tgtEl>
                                          <p:spTgt spid="91"/>
                                        </p:tgtEl>
                                        <p:attrNameLst>
                                          <p:attrName>ppt_x</p:attrName>
                                          <p:attrName>ppt_y</p:attrName>
                                        </p:attrNameLst>
                                      </p:cBhvr>
                                      <p:rCtr x="0" y="1875"/>
                                    </p:animMotion>
                                  </p:childTnLst>
                                </p:cTn>
                              </p:par>
                              <p:par>
                                <p:cTn id="87" presetID="22" presetClass="entr" presetSubtype="8" fill="hold" nodeType="withEffect">
                                  <p:stCondLst>
                                    <p:cond delay="250"/>
                                  </p:stCondLst>
                                  <p:childTnLst>
                                    <p:set>
                                      <p:cBhvr>
                                        <p:cTn id="88" dur="1" fill="hold">
                                          <p:stCondLst>
                                            <p:cond delay="0"/>
                                          </p:stCondLst>
                                        </p:cTn>
                                        <p:tgtEl>
                                          <p:spTgt spid="98"/>
                                        </p:tgtEl>
                                        <p:attrNameLst>
                                          <p:attrName>style.visibility</p:attrName>
                                        </p:attrNameLst>
                                      </p:cBhvr>
                                      <p:to>
                                        <p:strVal val="visible"/>
                                      </p:to>
                                    </p:set>
                                    <p:animEffect transition="in" filter="wipe(left)">
                                      <p:cBhvr>
                                        <p:cTn id="89" dur="500"/>
                                        <p:tgtEl>
                                          <p:spTgt spid="98"/>
                                        </p:tgtEl>
                                      </p:cBhvr>
                                    </p:animEffect>
                                  </p:childTnLst>
                                </p:cTn>
                              </p:par>
                              <p:par>
                                <p:cTn id="90" presetID="10" presetClass="entr" presetSubtype="0" fill="hold" grpId="0" nodeType="withEffect">
                                  <p:stCondLst>
                                    <p:cond delay="250"/>
                                  </p:stCondLst>
                                  <p:childTnLst>
                                    <p:set>
                                      <p:cBhvr>
                                        <p:cTn id="91" dur="1" fill="hold">
                                          <p:stCondLst>
                                            <p:cond delay="0"/>
                                          </p:stCondLst>
                                        </p:cTn>
                                        <p:tgtEl>
                                          <p:spTgt spid="100"/>
                                        </p:tgtEl>
                                        <p:attrNameLst>
                                          <p:attrName>style.visibility</p:attrName>
                                        </p:attrNameLst>
                                      </p:cBhvr>
                                      <p:to>
                                        <p:strVal val="visible"/>
                                      </p:to>
                                    </p:set>
                                    <p:animEffect transition="in" filter="fade">
                                      <p:cBhvr>
                                        <p:cTn id="92" dur="500"/>
                                        <p:tgtEl>
                                          <p:spTgt spid="100"/>
                                        </p:tgtEl>
                                      </p:cBhvr>
                                    </p:animEffect>
                                  </p:childTnLst>
                                </p:cTn>
                              </p:par>
                              <p:par>
                                <p:cTn id="93" presetID="42" presetClass="path" presetSubtype="0" decel="100000" fill="hold" grpId="1" nodeType="withEffect">
                                  <p:stCondLst>
                                    <p:cond delay="250"/>
                                  </p:stCondLst>
                                  <p:childTnLst>
                                    <p:animMotion origin="layout" path="M 1.875E-6 1.11022E-16 L 1.875E-6 0.03773 " pathEditMode="relative" rAng="0" ptsTypes="AA">
                                      <p:cBhvr>
                                        <p:cTn id="94" dur="750" spd="-100000" fill="hold"/>
                                        <p:tgtEl>
                                          <p:spTgt spid="10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100" grpId="0"/>
      <p:bldP spid="10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0C7DA3-9CEF-4B46-8870-0CB5A09035B8}"/>
              </a:ext>
            </a:extLst>
          </p:cNvPr>
          <p:cNvGrpSpPr/>
          <p:nvPr/>
        </p:nvGrpSpPr>
        <p:grpSpPr>
          <a:xfrm flipH="1">
            <a:off x="2843635" y="3619743"/>
            <a:ext cx="1221953" cy="337662"/>
            <a:chOff x="2773680" y="4047569"/>
            <a:chExt cx="1221953" cy="337662"/>
          </a:xfrm>
        </p:grpSpPr>
        <p:cxnSp>
          <p:nvCxnSpPr>
            <p:cNvPr id="4" name="Straight Connector 3">
              <a:extLst>
                <a:ext uri="{FF2B5EF4-FFF2-40B4-BE49-F238E27FC236}">
                  <a16:creationId xmlns:a16="http://schemas.microsoft.com/office/drawing/2014/main" id="{6AAC9681-0DC6-46B0-9361-951846761B12}"/>
                </a:ext>
              </a:extLst>
            </p:cNvPr>
            <p:cNvCxnSpPr>
              <a:cxnSpLocks/>
            </p:cNvCxnSpPr>
            <p:nvPr/>
          </p:nvCxnSpPr>
          <p:spPr>
            <a:xfrm>
              <a:off x="277368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C6ACC91-7C10-4AE5-A0C9-8DD8CE57B6A0}"/>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3CB89A50-2E8D-4218-974C-47A4BEF87536}"/>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29E23475-908C-414E-BB68-0E823BDFE889}"/>
              </a:ext>
            </a:extLst>
          </p:cNvPr>
          <p:cNvGrpSpPr/>
          <p:nvPr/>
        </p:nvGrpSpPr>
        <p:grpSpPr>
          <a:xfrm>
            <a:off x="9462701" y="2921503"/>
            <a:ext cx="1737360" cy="1734143"/>
            <a:chOff x="588263" y="2372175"/>
            <a:chExt cx="1737360" cy="1734143"/>
          </a:xfrm>
          <a:effectLst/>
        </p:grpSpPr>
        <p:sp>
          <p:nvSpPr>
            <p:cNvPr id="8" name="Rounded Rectangle 5">
              <a:extLst>
                <a:ext uri="{FF2B5EF4-FFF2-40B4-BE49-F238E27FC236}">
                  <a16:creationId xmlns:a16="http://schemas.microsoft.com/office/drawing/2014/main" id="{F83A0CAE-F62A-4B39-A798-CC81E4F6E022}"/>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9" name="app development" descr="application development">
              <a:extLst>
                <a:ext uri="{FF2B5EF4-FFF2-40B4-BE49-F238E27FC236}">
                  <a16:creationId xmlns:a16="http://schemas.microsoft.com/office/drawing/2014/main" id="{A89AC377-4238-44A5-8155-B6F2AD7A2ABA}"/>
                </a:ext>
              </a:extLst>
            </p:cNvPr>
            <p:cNvGrpSpPr/>
            <p:nvPr/>
          </p:nvGrpSpPr>
          <p:grpSpPr>
            <a:xfrm>
              <a:off x="1203300" y="2913319"/>
              <a:ext cx="500421" cy="301755"/>
              <a:chOff x="1619314" y="4920550"/>
              <a:chExt cx="500421" cy="301755"/>
            </a:xfrm>
          </p:grpSpPr>
          <p:sp>
            <p:nvSpPr>
              <p:cNvPr id="10" name="Freeform: Shape 9">
                <a:extLst>
                  <a:ext uri="{FF2B5EF4-FFF2-40B4-BE49-F238E27FC236}">
                    <a16:creationId xmlns:a16="http://schemas.microsoft.com/office/drawing/2014/main" id="{C21FDF96-FDEC-461C-8840-D4B9803596C4}"/>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906560-FD4F-40D9-A076-74304D55121C}"/>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AF69974-51F8-4701-82A1-EE13DE287D0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BCD95ED-5259-495D-8D89-BB9ABCEF933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68" name="Group 67">
            <a:extLst>
              <a:ext uri="{FF2B5EF4-FFF2-40B4-BE49-F238E27FC236}">
                <a16:creationId xmlns:a16="http://schemas.microsoft.com/office/drawing/2014/main" id="{73451A55-898B-43EA-8C38-1119C6DC451C}"/>
              </a:ext>
            </a:extLst>
          </p:cNvPr>
          <p:cNvGrpSpPr/>
          <p:nvPr/>
        </p:nvGrpSpPr>
        <p:grpSpPr>
          <a:xfrm>
            <a:off x="5672117" y="1841485"/>
            <a:ext cx="3461603" cy="1573515"/>
            <a:chOff x="6081444" y="1841485"/>
            <a:chExt cx="3461603" cy="1573515"/>
          </a:xfrm>
        </p:grpSpPr>
        <p:sp>
          <p:nvSpPr>
            <p:cNvPr id="17" name="TextBox 16">
              <a:extLst>
                <a:ext uri="{FF2B5EF4-FFF2-40B4-BE49-F238E27FC236}">
                  <a16:creationId xmlns:a16="http://schemas.microsoft.com/office/drawing/2014/main" id="{E390FDB8-664D-43CB-80C3-3463CD5C88B7}"/>
                </a:ext>
              </a:extLst>
            </p:cNvPr>
            <p:cNvSpPr txBox="1"/>
            <p:nvPr/>
          </p:nvSpPr>
          <p:spPr>
            <a:xfrm>
              <a:off x="6493800" y="1841485"/>
              <a:ext cx="2636890" cy="523220"/>
            </a:xfrm>
            <a:prstGeom prst="rect">
              <a:avLst/>
            </a:prstGeom>
            <a:noFill/>
          </p:spPr>
          <p:txBody>
            <a:bodyPr wrap="square" rtlCol="0">
              <a:spAutoFit/>
            </a:bodyPr>
            <a:lstStyle/>
            <a:p>
              <a:pPr algn="ctr"/>
              <a:r>
                <a:rPr lang="en-US" sz="1600" b="1">
                  <a:latin typeface="+mj-lt"/>
                </a:rPr>
                <a:t>Get / Post</a:t>
              </a:r>
              <a:endParaRPr lang="en-US" sz="1600">
                <a:latin typeface="+mj-lt"/>
              </a:endParaRPr>
            </a:p>
            <a:p>
              <a:pPr algn="ctr"/>
              <a:r>
                <a:rPr lang="en-US" sz="1200">
                  <a:solidFill>
                    <a:schemeClr val="accent1"/>
                  </a:solidFill>
                </a:rPr>
                <a:t>http://localhost:8000/trigger</a:t>
              </a:r>
            </a:p>
          </p:txBody>
        </p:sp>
        <p:sp>
          <p:nvSpPr>
            <p:cNvPr id="18" name="Rectangle 17">
              <a:extLst>
                <a:ext uri="{FF2B5EF4-FFF2-40B4-BE49-F238E27FC236}">
                  <a16:creationId xmlns:a16="http://schemas.microsoft.com/office/drawing/2014/main" id="{7CCA687D-C75E-4D5C-843E-AD302D7A5EB1}"/>
                </a:ext>
              </a:extLst>
            </p:cNvPr>
            <p:cNvSpPr/>
            <p:nvPr/>
          </p:nvSpPr>
          <p:spPr bwMode="auto">
            <a:xfrm>
              <a:off x="6081444" y="2496760"/>
              <a:ext cx="3461603" cy="91824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cxnSp>
        <p:nvCxnSpPr>
          <p:cNvPr id="19" name="Straight Arrow Connector 18">
            <a:extLst>
              <a:ext uri="{FF2B5EF4-FFF2-40B4-BE49-F238E27FC236}">
                <a16:creationId xmlns:a16="http://schemas.microsoft.com/office/drawing/2014/main" id="{C6D9C89D-09EA-478F-8A07-7D7C95844A9E}"/>
              </a:ext>
            </a:extLst>
          </p:cNvPr>
          <p:cNvCxnSpPr>
            <a:cxnSpLocks/>
          </p:cNvCxnSpPr>
          <p:nvPr/>
        </p:nvCxnSpPr>
        <p:spPr>
          <a:xfrm>
            <a:off x="5343136" y="3781045"/>
            <a:ext cx="4119565" cy="7530"/>
          </a:xfrm>
          <a:prstGeom prst="straightConnector1">
            <a:avLst/>
          </a:prstGeom>
          <a:ln w="19050">
            <a:solidFill>
              <a:schemeClr val="accent6"/>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C8FB8A9-EB90-42DE-99AF-BC336328877A}"/>
              </a:ext>
            </a:extLst>
          </p:cNvPr>
          <p:cNvGrpSpPr/>
          <p:nvPr/>
        </p:nvGrpSpPr>
        <p:grpSpPr>
          <a:xfrm>
            <a:off x="617035" y="3509069"/>
            <a:ext cx="2535379" cy="558532"/>
            <a:chOff x="1125576" y="2080319"/>
            <a:chExt cx="2535379" cy="558532"/>
          </a:xfrm>
        </p:grpSpPr>
        <p:grpSp>
          <p:nvGrpSpPr>
            <p:cNvPr id="21" name="Group 20">
              <a:extLst>
                <a:ext uri="{FF2B5EF4-FFF2-40B4-BE49-F238E27FC236}">
                  <a16:creationId xmlns:a16="http://schemas.microsoft.com/office/drawing/2014/main" id="{49A41A57-0A95-4686-90F8-A95CBF7A718F}"/>
                </a:ext>
              </a:extLst>
            </p:cNvPr>
            <p:cNvGrpSpPr/>
            <p:nvPr/>
          </p:nvGrpSpPr>
          <p:grpSpPr>
            <a:xfrm rot="10800000" flipH="1">
              <a:off x="2649566" y="2272990"/>
              <a:ext cx="1011389" cy="173189"/>
              <a:chOff x="2804160" y="4136418"/>
              <a:chExt cx="1011389" cy="173189"/>
            </a:xfrm>
          </p:grpSpPr>
          <p:cxnSp>
            <p:nvCxnSpPr>
              <p:cNvPr id="24" name="Straight Connector 23">
                <a:extLst>
                  <a:ext uri="{FF2B5EF4-FFF2-40B4-BE49-F238E27FC236}">
                    <a16:creationId xmlns:a16="http://schemas.microsoft.com/office/drawing/2014/main" id="{93B5D292-0631-49BD-BD87-85105026F5C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C132672-0578-4335-B661-A71A39DC671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56BD976A-7013-4B52-BF18-67F5C1C133DA}"/>
                </a:ext>
              </a:extLst>
            </p:cNvPr>
            <p:cNvSpPr/>
            <p:nvPr/>
          </p:nvSpPr>
          <p:spPr bwMode="auto">
            <a:xfrm>
              <a:off x="1125576" y="2080319"/>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23" name="Graphic 22">
              <a:extLst>
                <a:ext uri="{FF2B5EF4-FFF2-40B4-BE49-F238E27FC236}">
                  <a16:creationId xmlns:a16="http://schemas.microsoft.com/office/drawing/2014/main" id="{C1836658-CF3A-447B-A03F-73615972B8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8668" y="2171803"/>
              <a:ext cx="375566" cy="375564"/>
            </a:xfrm>
            <a:prstGeom prst="rect">
              <a:avLst/>
            </a:prstGeom>
          </p:spPr>
        </p:pic>
      </p:grpSp>
      <p:grpSp>
        <p:nvGrpSpPr>
          <p:cNvPr id="26" name="Group 25">
            <a:extLst>
              <a:ext uri="{FF2B5EF4-FFF2-40B4-BE49-F238E27FC236}">
                <a16:creationId xmlns:a16="http://schemas.microsoft.com/office/drawing/2014/main" id="{F39C8542-AD98-4D3F-8B09-32180EEFC3F5}"/>
              </a:ext>
            </a:extLst>
          </p:cNvPr>
          <p:cNvGrpSpPr/>
          <p:nvPr/>
        </p:nvGrpSpPr>
        <p:grpSpPr>
          <a:xfrm>
            <a:off x="617035" y="3509069"/>
            <a:ext cx="2535379" cy="558532"/>
            <a:chOff x="1125576" y="5032341"/>
            <a:chExt cx="2535379" cy="558532"/>
          </a:xfrm>
        </p:grpSpPr>
        <p:grpSp>
          <p:nvGrpSpPr>
            <p:cNvPr id="27" name="Group 26">
              <a:extLst>
                <a:ext uri="{FF2B5EF4-FFF2-40B4-BE49-F238E27FC236}">
                  <a16:creationId xmlns:a16="http://schemas.microsoft.com/office/drawing/2014/main" id="{D56A330E-3112-47A5-A7DF-A1EF0D5FA416}"/>
                </a:ext>
              </a:extLst>
            </p:cNvPr>
            <p:cNvGrpSpPr/>
            <p:nvPr/>
          </p:nvGrpSpPr>
          <p:grpSpPr>
            <a:xfrm rot="10800000" flipH="1">
              <a:off x="2649566" y="5225012"/>
              <a:ext cx="1011389" cy="173189"/>
              <a:chOff x="2804160" y="4136418"/>
              <a:chExt cx="1011389" cy="173189"/>
            </a:xfrm>
          </p:grpSpPr>
          <p:cxnSp>
            <p:nvCxnSpPr>
              <p:cNvPr id="30" name="Straight Connector 29">
                <a:extLst>
                  <a:ext uri="{FF2B5EF4-FFF2-40B4-BE49-F238E27FC236}">
                    <a16:creationId xmlns:a16="http://schemas.microsoft.com/office/drawing/2014/main" id="{7C7346F0-06C3-4538-B294-88E21A16E528}"/>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33212FB-A358-475B-AF90-ACEF8BDF9E2F}"/>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Rectangle 27">
              <a:extLst>
                <a:ext uri="{FF2B5EF4-FFF2-40B4-BE49-F238E27FC236}">
                  <a16:creationId xmlns:a16="http://schemas.microsoft.com/office/drawing/2014/main" id="{86F45BF7-E062-4F06-8AF3-D8BBA231BA9F}"/>
                </a:ext>
              </a:extLst>
            </p:cNvPr>
            <p:cNvSpPr/>
            <p:nvPr/>
          </p:nvSpPr>
          <p:spPr bwMode="auto">
            <a:xfrm>
              <a:off x="1125576" y="503234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SQS</a:t>
              </a:r>
              <a:endParaRPr lang="en-US" sz="1200">
                <a:solidFill>
                  <a:srgbClr val="000000"/>
                </a:solidFill>
                <a:latin typeface="+mj-lt"/>
                <a:ea typeface="Segoe UI" pitchFamily="34" charset="0"/>
                <a:cs typeface="Segoe UI" pitchFamily="34" charset="0"/>
              </a:endParaRPr>
            </a:p>
          </p:txBody>
        </p:sp>
        <p:pic>
          <p:nvPicPr>
            <p:cNvPr id="29" name="Picture 6" descr="See the source image">
              <a:extLst>
                <a:ext uri="{FF2B5EF4-FFF2-40B4-BE49-F238E27FC236}">
                  <a16:creationId xmlns:a16="http://schemas.microsoft.com/office/drawing/2014/main" id="{76F7C2BE-7370-4A9E-8E7B-30BE11F3C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049" y="5039206"/>
              <a:ext cx="544804" cy="5448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6009FD6E-7725-4AF1-B902-F0FCD0E6036B}"/>
              </a:ext>
            </a:extLst>
          </p:cNvPr>
          <p:cNvGrpSpPr/>
          <p:nvPr/>
        </p:nvGrpSpPr>
        <p:grpSpPr>
          <a:xfrm>
            <a:off x="617035" y="3509069"/>
            <a:ext cx="2535379" cy="558532"/>
            <a:chOff x="1125576" y="3064326"/>
            <a:chExt cx="2535379" cy="558532"/>
          </a:xfrm>
        </p:grpSpPr>
        <p:grpSp>
          <p:nvGrpSpPr>
            <p:cNvPr id="33" name="Group 32">
              <a:extLst>
                <a:ext uri="{FF2B5EF4-FFF2-40B4-BE49-F238E27FC236}">
                  <a16:creationId xmlns:a16="http://schemas.microsoft.com/office/drawing/2014/main" id="{DB376B2F-B7A5-4CB8-856C-0987682839AB}"/>
                </a:ext>
              </a:extLst>
            </p:cNvPr>
            <p:cNvGrpSpPr/>
            <p:nvPr/>
          </p:nvGrpSpPr>
          <p:grpSpPr>
            <a:xfrm rot="10800000" flipH="1">
              <a:off x="2649566" y="3256997"/>
              <a:ext cx="1011389" cy="173189"/>
              <a:chOff x="2804160" y="4136418"/>
              <a:chExt cx="1011389" cy="173189"/>
            </a:xfrm>
          </p:grpSpPr>
          <p:cxnSp>
            <p:nvCxnSpPr>
              <p:cNvPr id="36" name="Straight Connector 35">
                <a:extLst>
                  <a:ext uri="{FF2B5EF4-FFF2-40B4-BE49-F238E27FC236}">
                    <a16:creationId xmlns:a16="http://schemas.microsoft.com/office/drawing/2014/main" id="{0209EE25-7E17-44C8-B8B7-4E8DA29C23DB}"/>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2F89A88E-92FA-4C36-B4EC-C5F1A3FF35E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 name="Rectangle 33">
              <a:extLst>
                <a:ext uri="{FF2B5EF4-FFF2-40B4-BE49-F238E27FC236}">
                  <a16:creationId xmlns:a16="http://schemas.microsoft.com/office/drawing/2014/main" id="{B3CBE59B-F4C0-42B5-84BC-27AF31AA4377}"/>
                </a:ext>
              </a:extLst>
            </p:cNvPr>
            <p:cNvSpPr/>
            <p:nvPr/>
          </p:nvSpPr>
          <p:spPr bwMode="auto">
            <a:xfrm>
              <a:off x="1125576" y="306432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35" name="Graphic 34">
              <a:extLst>
                <a:ext uri="{FF2B5EF4-FFF2-40B4-BE49-F238E27FC236}">
                  <a16:creationId xmlns:a16="http://schemas.microsoft.com/office/drawing/2014/main" id="{46C4BC75-24EB-4BE4-9C23-2C5BF8B62E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8121" y="3175263"/>
              <a:ext cx="336658" cy="336658"/>
            </a:xfrm>
            <a:prstGeom prst="rect">
              <a:avLst/>
            </a:prstGeom>
          </p:spPr>
        </p:pic>
      </p:grpSp>
      <p:grpSp>
        <p:nvGrpSpPr>
          <p:cNvPr id="38" name="Group 37">
            <a:extLst>
              <a:ext uri="{FF2B5EF4-FFF2-40B4-BE49-F238E27FC236}">
                <a16:creationId xmlns:a16="http://schemas.microsoft.com/office/drawing/2014/main" id="{A6972057-59C2-4C68-A89C-634EB8652270}"/>
              </a:ext>
            </a:extLst>
          </p:cNvPr>
          <p:cNvGrpSpPr/>
          <p:nvPr/>
        </p:nvGrpSpPr>
        <p:grpSpPr>
          <a:xfrm>
            <a:off x="617035" y="3509069"/>
            <a:ext cx="2535379" cy="558532"/>
            <a:chOff x="1125576" y="4048333"/>
            <a:chExt cx="2535379" cy="558532"/>
          </a:xfrm>
        </p:grpSpPr>
        <p:grpSp>
          <p:nvGrpSpPr>
            <p:cNvPr id="39" name="Group 38">
              <a:extLst>
                <a:ext uri="{FF2B5EF4-FFF2-40B4-BE49-F238E27FC236}">
                  <a16:creationId xmlns:a16="http://schemas.microsoft.com/office/drawing/2014/main" id="{1E3D35BD-D489-4841-8B55-3A49099910C3}"/>
                </a:ext>
              </a:extLst>
            </p:cNvPr>
            <p:cNvGrpSpPr/>
            <p:nvPr/>
          </p:nvGrpSpPr>
          <p:grpSpPr>
            <a:xfrm rot="10800000" flipH="1">
              <a:off x="2649566" y="4241004"/>
              <a:ext cx="1011389" cy="173189"/>
              <a:chOff x="2804160" y="4136418"/>
              <a:chExt cx="1011389" cy="173189"/>
            </a:xfrm>
          </p:grpSpPr>
          <p:cxnSp>
            <p:nvCxnSpPr>
              <p:cNvPr id="42" name="Straight Connector 41">
                <a:extLst>
                  <a:ext uri="{FF2B5EF4-FFF2-40B4-BE49-F238E27FC236}">
                    <a16:creationId xmlns:a16="http://schemas.microsoft.com/office/drawing/2014/main" id="{58323605-0B43-4FDA-976F-6BF56CEF07DD}"/>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0711FEC-C026-4FEA-9445-F7DB342359D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0" name="Rectangle 39">
              <a:extLst>
                <a:ext uri="{FF2B5EF4-FFF2-40B4-BE49-F238E27FC236}">
                  <a16:creationId xmlns:a16="http://schemas.microsoft.com/office/drawing/2014/main" id="{E60B0F8C-4D87-44FE-9F51-313CECA16EDE}"/>
                </a:ext>
              </a:extLst>
            </p:cNvPr>
            <p:cNvSpPr/>
            <p:nvPr/>
          </p:nvSpPr>
          <p:spPr bwMode="auto">
            <a:xfrm>
              <a:off x="1125576" y="404833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41" name="Picture 2" descr="See the source image">
              <a:extLst>
                <a:ext uri="{FF2B5EF4-FFF2-40B4-BE49-F238E27FC236}">
                  <a16:creationId xmlns:a16="http://schemas.microsoft.com/office/drawing/2014/main" id="{A1E820D6-CEA4-4278-B31F-BE1E77F1DD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5540" y="4115072"/>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5B6F1A72-FC0B-416B-861F-E2C2513A9EE5}"/>
              </a:ext>
            </a:extLst>
          </p:cNvPr>
          <p:cNvGrpSpPr/>
          <p:nvPr/>
        </p:nvGrpSpPr>
        <p:grpSpPr>
          <a:xfrm>
            <a:off x="617035" y="2080319"/>
            <a:ext cx="2535379" cy="558532"/>
            <a:chOff x="1125576" y="2080319"/>
            <a:chExt cx="2535379" cy="558532"/>
          </a:xfrm>
        </p:grpSpPr>
        <p:grpSp>
          <p:nvGrpSpPr>
            <p:cNvPr id="45" name="Group 44">
              <a:extLst>
                <a:ext uri="{FF2B5EF4-FFF2-40B4-BE49-F238E27FC236}">
                  <a16:creationId xmlns:a16="http://schemas.microsoft.com/office/drawing/2014/main" id="{4B510228-2E09-4C24-909C-D173C8ED397E}"/>
                </a:ext>
              </a:extLst>
            </p:cNvPr>
            <p:cNvGrpSpPr/>
            <p:nvPr/>
          </p:nvGrpSpPr>
          <p:grpSpPr>
            <a:xfrm rot="10800000" flipH="1">
              <a:off x="2649566" y="2272990"/>
              <a:ext cx="1011389" cy="173189"/>
              <a:chOff x="2804160" y="4136418"/>
              <a:chExt cx="1011389" cy="173189"/>
            </a:xfrm>
          </p:grpSpPr>
          <p:cxnSp>
            <p:nvCxnSpPr>
              <p:cNvPr id="48" name="Straight Connector 47">
                <a:extLst>
                  <a:ext uri="{FF2B5EF4-FFF2-40B4-BE49-F238E27FC236}">
                    <a16:creationId xmlns:a16="http://schemas.microsoft.com/office/drawing/2014/main" id="{6AF53E19-7635-48EB-A4C1-E40CA2F9E0E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7C5E0C4-21DE-4B46-BF9A-C8BA395C6CA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26ECA049-EDE3-42D8-B79D-BA1545AAD0D9}"/>
                </a:ext>
              </a:extLst>
            </p:cNvPr>
            <p:cNvSpPr/>
            <p:nvPr/>
          </p:nvSpPr>
          <p:spPr bwMode="auto">
            <a:xfrm>
              <a:off x="1125576" y="2080319"/>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47" name="Graphic 46">
              <a:extLst>
                <a:ext uri="{FF2B5EF4-FFF2-40B4-BE49-F238E27FC236}">
                  <a16:creationId xmlns:a16="http://schemas.microsoft.com/office/drawing/2014/main" id="{BB318E88-7DFC-41A3-87E5-885F59C814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8668" y="2171803"/>
              <a:ext cx="375566" cy="375564"/>
            </a:xfrm>
            <a:prstGeom prst="rect">
              <a:avLst/>
            </a:prstGeom>
          </p:spPr>
        </p:pic>
      </p:grpSp>
      <p:grpSp>
        <p:nvGrpSpPr>
          <p:cNvPr id="50" name="Group 49">
            <a:extLst>
              <a:ext uri="{FF2B5EF4-FFF2-40B4-BE49-F238E27FC236}">
                <a16:creationId xmlns:a16="http://schemas.microsoft.com/office/drawing/2014/main" id="{4FDE9900-36A7-45F6-9CF6-B0AFF5BC6F5A}"/>
              </a:ext>
            </a:extLst>
          </p:cNvPr>
          <p:cNvGrpSpPr/>
          <p:nvPr/>
        </p:nvGrpSpPr>
        <p:grpSpPr>
          <a:xfrm>
            <a:off x="617035" y="4048333"/>
            <a:ext cx="2535379" cy="558532"/>
            <a:chOff x="1125576" y="4048333"/>
            <a:chExt cx="2535379" cy="558532"/>
          </a:xfrm>
        </p:grpSpPr>
        <p:grpSp>
          <p:nvGrpSpPr>
            <p:cNvPr id="51" name="Group 50">
              <a:extLst>
                <a:ext uri="{FF2B5EF4-FFF2-40B4-BE49-F238E27FC236}">
                  <a16:creationId xmlns:a16="http://schemas.microsoft.com/office/drawing/2014/main" id="{01A740F4-D6E1-436F-84C3-D950497F241B}"/>
                </a:ext>
              </a:extLst>
            </p:cNvPr>
            <p:cNvGrpSpPr/>
            <p:nvPr/>
          </p:nvGrpSpPr>
          <p:grpSpPr>
            <a:xfrm rot="10800000" flipH="1">
              <a:off x="2649566" y="4241004"/>
              <a:ext cx="1011389" cy="173189"/>
              <a:chOff x="2804160" y="4136418"/>
              <a:chExt cx="1011389" cy="173189"/>
            </a:xfrm>
          </p:grpSpPr>
          <p:cxnSp>
            <p:nvCxnSpPr>
              <p:cNvPr id="54" name="Straight Connector 53">
                <a:extLst>
                  <a:ext uri="{FF2B5EF4-FFF2-40B4-BE49-F238E27FC236}">
                    <a16:creationId xmlns:a16="http://schemas.microsoft.com/office/drawing/2014/main" id="{B6671D71-E9D0-4D54-BACF-155EF7F0FE7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F2D9D78-AD11-4BC2-8251-9428542C7E00}"/>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2" name="Rectangle 51">
              <a:extLst>
                <a:ext uri="{FF2B5EF4-FFF2-40B4-BE49-F238E27FC236}">
                  <a16:creationId xmlns:a16="http://schemas.microsoft.com/office/drawing/2014/main" id="{B9F937EE-AC27-46D4-B8B8-EC725EA4340A}"/>
                </a:ext>
              </a:extLst>
            </p:cNvPr>
            <p:cNvSpPr/>
            <p:nvPr/>
          </p:nvSpPr>
          <p:spPr bwMode="auto">
            <a:xfrm>
              <a:off x="1125576" y="404833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53" name="Picture 2" descr="See the source image">
              <a:extLst>
                <a:ext uri="{FF2B5EF4-FFF2-40B4-BE49-F238E27FC236}">
                  <a16:creationId xmlns:a16="http://schemas.microsoft.com/office/drawing/2014/main" id="{C1BF3EAC-A234-4AA5-9418-2D332276C1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5540" y="4115072"/>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DDE4B258-F068-4C78-99BF-B821D83DF900}"/>
              </a:ext>
            </a:extLst>
          </p:cNvPr>
          <p:cNvGrpSpPr/>
          <p:nvPr/>
        </p:nvGrpSpPr>
        <p:grpSpPr>
          <a:xfrm>
            <a:off x="617035" y="5032341"/>
            <a:ext cx="2535379" cy="558532"/>
            <a:chOff x="1125576" y="5032341"/>
            <a:chExt cx="2535379" cy="558532"/>
          </a:xfrm>
        </p:grpSpPr>
        <p:grpSp>
          <p:nvGrpSpPr>
            <p:cNvPr id="57" name="Group 56">
              <a:extLst>
                <a:ext uri="{FF2B5EF4-FFF2-40B4-BE49-F238E27FC236}">
                  <a16:creationId xmlns:a16="http://schemas.microsoft.com/office/drawing/2014/main" id="{016C90E4-6C2D-44E0-BD28-5C7769EA99C3}"/>
                </a:ext>
              </a:extLst>
            </p:cNvPr>
            <p:cNvGrpSpPr/>
            <p:nvPr/>
          </p:nvGrpSpPr>
          <p:grpSpPr>
            <a:xfrm rot="10800000" flipH="1">
              <a:off x="2649566" y="5225012"/>
              <a:ext cx="1011389" cy="173189"/>
              <a:chOff x="2804160" y="4136418"/>
              <a:chExt cx="1011389" cy="173189"/>
            </a:xfrm>
          </p:grpSpPr>
          <p:cxnSp>
            <p:nvCxnSpPr>
              <p:cNvPr id="60" name="Straight Connector 59">
                <a:extLst>
                  <a:ext uri="{FF2B5EF4-FFF2-40B4-BE49-F238E27FC236}">
                    <a16:creationId xmlns:a16="http://schemas.microsoft.com/office/drawing/2014/main" id="{29600694-9B2D-4029-8B9B-8BA7C27AE8DC}"/>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25C4C169-1E43-4580-A8E7-0BC04C77D48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Rectangle 57">
              <a:extLst>
                <a:ext uri="{FF2B5EF4-FFF2-40B4-BE49-F238E27FC236}">
                  <a16:creationId xmlns:a16="http://schemas.microsoft.com/office/drawing/2014/main" id="{CA59D97D-D2C6-47C1-B9E9-F82399717F0B}"/>
                </a:ext>
              </a:extLst>
            </p:cNvPr>
            <p:cNvSpPr/>
            <p:nvPr/>
          </p:nvSpPr>
          <p:spPr bwMode="auto">
            <a:xfrm>
              <a:off x="1125576" y="503234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SQS</a:t>
              </a:r>
              <a:endParaRPr lang="en-US" sz="1200">
                <a:solidFill>
                  <a:srgbClr val="000000"/>
                </a:solidFill>
                <a:latin typeface="+mj-lt"/>
                <a:ea typeface="Segoe UI" pitchFamily="34" charset="0"/>
                <a:cs typeface="Segoe UI" pitchFamily="34" charset="0"/>
              </a:endParaRPr>
            </a:p>
          </p:txBody>
        </p:sp>
        <p:pic>
          <p:nvPicPr>
            <p:cNvPr id="59" name="Picture 6" descr="See the source image">
              <a:extLst>
                <a:ext uri="{FF2B5EF4-FFF2-40B4-BE49-F238E27FC236}">
                  <a16:creationId xmlns:a16="http://schemas.microsoft.com/office/drawing/2014/main" id="{E2F0016D-4739-4014-B3B3-CA85331BF0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049" y="5039206"/>
              <a:ext cx="544804" cy="5448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113833A8-9A59-409E-BD18-9A1D925AFED9}"/>
              </a:ext>
            </a:extLst>
          </p:cNvPr>
          <p:cNvGrpSpPr/>
          <p:nvPr/>
        </p:nvGrpSpPr>
        <p:grpSpPr>
          <a:xfrm>
            <a:off x="617035" y="3064326"/>
            <a:ext cx="2535379" cy="558532"/>
            <a:chOff x="1125576" y="3064326"/>
            <a:chExt cx="2535379" cy="558532"/>
          </a:xfrm>
        </p:grpSpPr>
        <p:grpSp>
          <p:nvGrpSpPr>
            <p:cNvPr id="63" name="Group 62">
              <a:extLst>
                <a:ext uri="{FF2B5EF4-FFF2-40B4-BE49-F238E27FC236}">
                  <a16:creationId xmlns:a16="http://schemas.microsoft.com/office/drawing/2014/main" id="{C1371D32-9F78-49D5-9CA6-4C296A40C88C}"/>
                </a:ext>
              </a:extLst>
            </p:cNvPr>
            <p:cNvGrpSpPr/>
            <p:nvPr/>
          </p:nvGrpSpPr>
          <p:grpSpPr>
            <a:xfrm rot="10800000" flipH="1">
              <a:off x="2649566" y="3256997"/>
              <a:ext cx="1011389" cy="173189"/>
              <a:chOff x="2804160" y="4136418"/>
              <a:chExt cx="1011389" cy="173189"/>
            </a:xfrm>
          </p:grpSpPr>
          <p:cxnSp>
            <p:nvCxnSpPr>
              <p:cNvPr id="66" name="Straight Connector 65">
                <a:extLst>
                  <a:ext uri="{FF2B5EF4-FFF2-40B4-BE49-F238E27FC236}">
                    <a16:creationId xmlns:a16="http://schemas.microsoft.com/office/drawing/2014/main" id="{72079CD4-9B35-41CD-929F-02F41836CA67}"/>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D521DA5F-CA7D-408C-816C-1157D0F0B82E}"/>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4" name="Rectangle 63">
              <a:extLst>
                <a:ext uri="{FF2B5EF4-FFF2-40B4-BE49-F238E27FC236}">
                  <a16:creationId xmlns:a16="http://schemas.microsoft.com/office/drawing/2014/main" id="{2DFDC2D3-31BA-441E-9586-A89A7C31B8D2}"/>
                </a:ext>
              </a:extLst>
            </p:cNvPr>
            <p:cNvSpPr/>
            <p:nvPr/>
          </p:nvSpPr>
          <p:spPr bwMode="auto">
            <a:xfrm>
              <a:off x="1125576" y="306432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65" name="Graphic 64">
              <a:extLst>
                <a:ext uri="{FF2B5EF4-FFF2-40B4-BE49-F238E27FC236}">
                  <a16:creationId xmlns:a16="http://schemas.microsoft.com/office/drawing/2014/main" id="{672D7B61-F695-4554-8EDE-59D0BA287E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8121" y="3175263"/>
              <a:ext cx="336658" cy="336658"/>
            </a:xfrm>
            <a:prstGeom prst="rect">
              <a:avLst/>
            </a:prstGeom>
          </p:spPr>
        </p:pic>
      </p:grpSp>
      <p:sp>
        <p:nvSpPr>
          <p:cNvPr id="79" name="Freeform: Shape 78">
            <a:extLst>
              <a:ext uri="{FF2B5EF4-FFF2-40B4-BE49-F238E27FC236}">
                <a16:creationId xmlns:a16="http://schemas.microsoft.com/office/drawing/2014/main" id="{F1FC6E3E-7B21-4308-A1BD-D1FA565DC3DF}"/>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Resource triggers: Input</a:t>
            </a:r>
          </a:p>
        </p:txBody>
      </p:sp>
      <p:sp>
        <p:nvSpPr>
          <p:cNvPr id="80" name="Freeform: Shape 79">
            <a:extLst>
              <a:ext uri="{FF2B5EF4-FFF2-40B4-BE49-F238E27FC236}">
                <a16:creationId xmlns:a16="http://schemas.microsoft.com/office/drawing/2014/main" id="{F279AD2F-4067-4658-87C8-CD58CDA29888}"/>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0" name="Group 69">
            <a:extLst>
              <a:ext uri="{FF2B5EF4-FFF2-40B4-BE49-F238E27FC236}">
                <a16:creationId xmlns:a16="http://schemas.microsoft.com/office/drawing/2014/main" id="{A6E2D296-649D-46CE-8C39-F122BD591A09}"/>
              </a:ext>
            </a:extLst>
          </p:cNvPr>
          <p:cNvGrpSpPr/>
          <p:nvPr/>
        </p:nvGrpSpPr>
        <p:grpSpPr>
          <a:xfrm>
            <a:off x="3656261" y="2918286"/>
            <a:ext cx="1737360" cy="1737360"/>
            <a:chOff x="7552123" y="135561"/>
            <a:chExt cx="1737360" cy="1737360"/>
          </a:xfrm>
        </p:grpSpPr>
        <p:sp>
          <p:nvSpPr>
            <p:cNvPr id="71" name="Rounded Rectangle 5">
              <a:extLst>
                <a:ext uri="{FF2B5EF4-FFF2-40B4-BE49-F238E27FC236}">
                  <a16:creationId xmlns:a16="http://schemas.microsoft.com/office/drawing/2014/main" id="{0A608E6D-E6BD-4350-BBEA-B7EF9DD7D84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72" name="Graphic 71">
              <a:extLst>
                <a:ext uri="{FF2B5EF4-FFF2-40B4-BE49-F238E27FC236}">
                  <a16:creationId xmlns:a16="http://schemas.microsoft.com/office/drawing/2014/main" id="{F9598936-B943-4D2D-B93C-270AA0B59DF0}"/>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333" t="18330" r="9333" b="18330"/>
            <a:stretch/>
          </p:blipFill>
          <p:spPr>
            <a:xfrm>
              <a:off x="7936554" y="627119"/>
              <a:ext cx="968498" cy="754245"/>
            </a:xfrm>
            <a:prstGeom prst="rect">
              <a:avLst/>
            </a:prstGeom>
          </p:spPr>
        </p:pic>
      </p:grpSp>
    </p:spTree>
    <p:extLst>
      <p:ext uri="{BB962C8B-B14F-4D97-AF65-F5344CB8AC3E}">
        <p14:creationId xmlns:p14="http://schemas.microsoft.com/office/powerpoint/2010/main" val="160439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79"/>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42" presetClass="path" presetSubtype="0" decel="100000" fill="hold" nodeType="withEffect">
                                  <p:stCondLst>
                                    <p:cond delay="0"/>
                                  </p:stCondLst>
                                  <p:childTnLst>
                                    <p:animMotion origin="layout" path="M -3.75E-6 -3.33333E-6 L -3.75E-6 0.03773 " pathEditMode="relative" rAng="0" ptsTypes="AA">
                                      <p:cBhvr>
                                        <p:cTn id="14" dur="750" spd="-100000" fill="hold"/>
                                        <p:tgtEl>
                                          <p:spTgt spid="70"/>
                                        </p:tgtEl>
                                        <p:attrNameLst>
                                          <p:attrName>ppt_x</p:attrName>
                                          <p:attrName>ppt_y</p:attrName>
                                        </p:attrNameLst>
                                      </p:cBhvr>
                                      <p:rCtr x="0" y="1875"/>
                                    </p:animMotion>
                                  </p:childTnLst>
                                </p:cTn>
                              </p:par>
                              <p:par>
                                <p:cTn id="15" presetID="22" presetClass="entr" presetSubtype="8"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nodeType="withEffect">
                                  <p:stCondLst>
                                    <p:cond delay="0"/>
                                  </p:stCondLst>
                                  <p:childTnLst>
                                    <p:animMotion origin="layout" path="M 4.16667E-6 -4.81481E-6 L 4.16667E-6 0.03774 " pathEditMode="relative" rAng="0" ptsTypes="AA">
                                      <p:cBhvr>
                                        <p:cTn id="22" dur="750" spd="-100000" fill="hold"/>
                                        <p:tgtEl>
                                          <p:spTgt spid="7"/>
                                        </p:tgtEl>
                                        <p:attrNameLst>
                                          <p:attrName>ppt_x</p:attrName>
                                          <p:attrName>ppt_y</p:attrName>
                                        </p:attrNameLst>
                                      </p:cBhvr>
                                      <p:rCtr x="0" y="1875"/>
                                    </p:animMotion>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right)">
                                      <p:cBhvr>
                                        <p:cTn id="27" dur="500"/>
                                        <p:tgtEl>
                                          <p:spTgt spid="3"/>
                                        </p:tgtEl>
                                      </p:cBhvr>
                                    </p:animEffect>
                                  </p:childTnLst>
                                </p:cTn>
                              </p:par>
                              <p:par>
                                <p:cTn id="28" presetID="2" presetClass="entr" presetSubtype="8" decel="10000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par>
                                <p:cTn id="32" presetID="64" presetClass="path" presetSubtype="0" accel="50000" decel="50000" fill="hold" nodeType="withEffect">
                                  <p:stCondLst>
                                    <p:cond delay="500"/>
                                  </p:stCondLst>
                                  <p:childTnLst>
                                    <p:animMotion origin="layout" path="M 2.70833E-6 -4.81481E-6 L 2.70833E-6 -0.20879 " pathEditMode="relative" rAng="0" ptsTypes="AA">
                                      <p:cBhvr>
                                        <p:cTn id="33" dur="1000" fill="hold"/>
                                        <p:tgtEl>
                                          <p:spTgt spid="20"/>
                                        </p:tgtEl>
                                        <p:attrNameLst>
                                          <p:attrName>ppt_x</p:attrName>
                                          <p:attrName>ppt_y</p:attrName>
                                        </p:attrNameLst>
                                      </p:cBhvr>
                                      <p:rCtr x="0" y="-10440"/>
                                    </p:animMotion>
                                  </p:childTnLst>
                                </p:cTn>
                              </p:par>
                              <p:par>
                                <p:cTn id="34" presetID="2" presetClass="entr" presetSubtype="8" decel="10000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0-#ppt_w/2"/>
                                          </p:val>
                                        </p:tav>
                                        <p:tav tm="100000">
                                          <p:val>
                                            <p:strVal val="#ppt_x"/>
                                          </p:val>
                                        </p:tav>
                                      </p:tavLst>
                                    </p:anim>
                                    <p:anim calcmode="lin" valueType="num">
                                      <p:cBhvr additive="base">
                                        <p:cTn id="37" dur="500" fill="hold"/>
                                        <p:tgtEl>
                                          <p:spTgt spid="26"/>
                                        </p:tgtEl>
                                        <p:attrNameLst>
                                          <p:attrName>ppt_y</p:attrName>
                                        </p:attrNameLst>
                                      </p:cBhvr>
                                      <p:tavLst>
                                        <p:tav tm="0">
                                          <p:val>
                                            <p:strVal val="#ppt_y"/>
                                          </p:val>
                                        </p:tav>
                                        <p:tav tm="100000">
                                          <p:val>
                                            <p:strVal val="#ppt_y"/>
                                          </p:val>
                                        </p:tav>
                                      </p:tavLst>
                                    </p:anim>
                                  </p:childTnLst>
                                </p:cTn>
                              </p:par>
                              <p:par>
                                <p:cTn id="38" presetID="64" presetClass="path" presetSubtype="0" accel="50000" decel="50000" fill="hold" nodeType="withEffect">
                                  <p:stCondLst>
                                    <p:cond delay="500"/>
                                  </p:stCondLst>
                                  <p:childTnLst>
                                    <p:animMotion origin="layout" path="M 2.70833E-6 -4.81481E-6 L 2.70833E-6 0.22246 " pathEditMode="relative" rAng="0" ptsTypes="AA">
                                      <p:cBhvr>
                                        <p:cTn id="39" dur="1000" fill="hold"/>
                                        <p:tgtEl>
                                          <p:spTgt spid="26"/>
                                        </p:tgtEl>
                                        <p:attrNameLst>
                                          <p:attrName>ppt_x</p:attrName>
                                          <p:attrName>ppt_y</p:attrName>
                                        </p:attrNameLst>
                                      </p:cBhvr>
                                      <p:rCtr x="0" y="11111"/>
                                    </p:animMotion>
                                  </p:childTnLst>
                                </p:cTn>
                              </p:par>
                              <p:par>
                                <p:cTn id="40" presetID="2" presetClass="entr" presetSubtype="8" decel="10000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0-#ppt_w/2"/>
                                          </p:val>
                                        </p:tav>
                                        <p:tav tm="100000">
                                          <p:val>
                                            <p:strVal val="#ppt_x"/>
                                          </p:val>
                                        </p:tav>
                                      </p:tavLst>
                                    </p:anim>
                                    <p:anim calcmode="lin" valueType="num">
                                      <p:cBhvr additive="base">
                                        <p:cTn id="43" dur="500" fill="hold"/>
                                        <p:tgtEl>
                                          <p:spTgt spid="32"/>
                                        </p:tgtEl>
                                        <p:attrNameLst>
                                          <p:attrName>ppt_y</p:attrName>
                                        </p:attrNameLst>
                                      </p:cBhvr>
                                      <p:tavLst>
                                        <p:tav tm="0">
                                          <p:val>
                                            <p:strVal val="#ppt_y"/>
                                          </p:val>
                                        </p:tav>
                                        <p:tav tm="100000">
                                          <p:val>
                                            <p:strVal val="#ppt_y"/>
                                          </p:val>
                                        </p:tav>
                                      </p:tavLst>
                                    </p:anim>
                                  </p:childTnLst>
                                </p:cTn>
                              </p:par>
                              <p:par>
                                <p:cTn id="44" presetID="64" presetClass="path" presetSubtype="0" accel="50000" decel="50000" fill="hold" nodeType="withEffect">
                                  <p:stCondLst>
                                    <p:cond delay="500"/>
                                  </p:stCondLst>
                                  <p:childTnLst>
                                    <p:animMotion origin="layout" path="M 2.70833E-6 -4.81481E-6 L 2.70833E-6 -0.06435 " pathEditMode="relative" rAng="0" ptsTypes="AA">
                                      <p:cBhvr>
                                        <p:cTn id="45" dur="1000" fill="hold"/>
                                        <p:tgtEl>
                                          <p:spTgt spid="32"/>
                                        </p:tgtEl>
                                        <p:attrNameLst>
                                          <p:attrName>ppt_x</p:attrName>
                                          <p:attrName>ppt_y</p:attrName>
                                        </p:attrNameLst>
                                      </p:cBhvr>
                                      <p:rCtr x="0" y="-3218"/>
                                    </p:animMotion>
                                  </p:childTnLst>
                                </p:cTn>
                              </p:par>
                              <p:par>
                                <p:cTn id="46" presetID="2" presetClass="entr" presetSubtype="8" decel="10000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additive="base">
                                        <p:cTn id="48" dur="500" fill="hold"/>
                                        <p:tgtEl>
                                          <p:spTgt spid="38"/>
                                        </p:tgtEl>
                                        <p:attrNameLst>
                                          <p:attrName>ppt_x</p:attrName>
                                        </p:attrNameLst>
                                      </p:cBhvr>
                                      <p:tavLst>
                                        <p:tav tm="0">
                                          <p:val>
                                            <p:strVal val="0-#ppt_w/2"/>
                                          </p:val>
                                        </p:tav>
                                        <p:tav tm="100000">
                                          <p:val>
                                            <p:strVal val="#ppt_x"/>
                                          </p:val>
                                        </p:tav>
                                      </p:tavLst>
                                    </p:anim>
                                    <p:anim calcmode="lin" valueType="num">
                                      <p:cBhvr additive="base">
                                        <p:cTn id="49" dur="500" fill="hold"/>
                                        <p:tgtEl>
                                          <p:spTgt spid="38"/>
                                        </p:tgtEl>
                                        <p:attrNameLst>
                                          <p:attrName>ppt_y</p:attrName>
                                        </p:attrNameLst>
                                      </p:cBhvr>
                                      <p:tavLst>
                                        <p:tav tm="0">
                                          <p:val>
                                            <p:strVal val="#ppt_y"/>
                                          </p:val>
                                        </p:tav>
                                        <p:tav tm="100000">
                                          <p:val>
                                            <p:strVal val="#ppt_y"/>
                                          </p:val>
                                        </p:tav>
                                      </p:tavLst>
                                    </p:anim>
                                  </p:childTnLst>
                                </p:cTn>
                              </p:par>
                              <p:par>
                                <p:cTn id="50" presetID="64" presetClass="path" presetSubtype="0" accel="50000" decel="50000" fill="hold" nodeType="withEffect">
                                  <p:stCondLst>
                                    <p:cond delay="500"/>
                                  </p:stCondLst>
                                  <p:childTnLst>
                                    <p:animMotion origin="layout" path="M 2.70833E-6 -4.81481E-6 L 2.70833E-6 0.07848 " pathEditMode="relative" rAng="0" ptsTypes="AA">
                                      <p:cBhvr>
                                        <p:cTn id="51" dur="1000" fill="hold"/>
                                        <p:tgtEl>
                                          <p:spTgt spid="38"/>
                                        </p:tgtEl>
                                        <p:attrNameLst>
                                          <p:attrName>ppt_x</p:attrName>
                                          <p:attrName>ppt_y</p:attrName>
                                        </p:attrNameLst>
                                      </p:cBhvr>
                                      <p:rCtr x="0" y="3912"/>
                                    </p:animMotion>
                                  </p:childTnLst>
                                </p:cTn>
                              </p:par>
                            </p:childTnLst>
                          </p:cTn>
                        </p:par>
                        <p:par>
                          <p:cTn id="52" fill="hold">
                            <p:stCondLst>
                              <p:cond delay="1500"/>
                            </p:stCondLst>
                            <p:childTnLst>
                              <p:par>
                                <p:cTn id="53" presetID="1" presetClass="entr" presetSubtype="0" fill="hold" nodeType="after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6"/>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500"/>
                                        <p:tgtEl>
                                          <p:spTgt spid="68"/>
                                        </p:tgtEl>
                                      </p:cBhvr>
                                    </p:animEffect>
                                  </p:childTnLst>
                                </p:cTn>
                              </p:par>
                              <p:par>
                                <p:cTn id="74" presetID="42" presetClass="path" presetSubtype="0" decel="100000" fill="hold" nodeType="withEffect">
                                  <p:stCondLst>
                                    <p:cond delay="0"/>
                                  </p:stCondLst>
                                  <p:childTnLst>
                                    <p:animMotion origin="layout" path="M -1.45833E-6 -1.85185E-6 L -1.45833E-6 0.03773 " pathEditMode="relative" rAng="0" ptsTypes="AA">
                                      <p:cBhvr>
                                        <p:cTn id="75" dur="750" spd="-100000" fill="hold"/>
                                        <p:tgtEl>
                                          <p:spTgt spid="68"/>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a:extLst>
              <a:ext uri="{FF2B5EF4-FFF2-40B4-BE49-F238E27FC236}">
                <a16:creationId xmlns:a16="http://schemas.microsoft.com/office/drawing/2014/main" id="{5B6F57A0-17F3-4E82-A11E-9D6C5ADBAA56}"/>
              </a:ext>
            </a:extLst>
          </p:cNvPr>
          <p:cNvGrpSpPr/>
          <p:nvPr/>
        </p:nvGrpSpPr>
        <p:grpSpPr>
          <a:xfrm>
            <a:off x="2625298" y="3705289"/>
            <a:ext cx="3471712" cy="2563749"/>
            <a:chOff x="2625298" y="3705289"/>
            <a:chExt cx="3471712" cy="2563749"/>
          </a:xfrm>
        </p:grpSpPr>
        <p:sp>
          <p:nvSpPr>
            <p:cNvPr id="18" name="Rectangle 17">
              <a:extLst>
                <a:ext uri="{FF2B5EF4-FFF2-40B4-BE49-F238E27FC236}">
                  <a16:creationId xmlns:a16="http://schemas.microsoft.com/office/drawing/2014/main" id="{5E33AEC3-F077-4C29-BA31-2AA8A20BE054}"/>
                </a:ext>
              </a:extLst>
            </p:cNvPr>
            <p:cNvSpPr/>
            <p:nvPr/>
          </p:nvSpPr>
          <p:spPr bwMode="auto">
            <a:xfrm>
              <a:off x="2625298" y="4333998"/>
              <a:ext cx="3461603" cy="193504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"data":</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    "sku":"v100",</a:t>
              </a:r>
            </a:p>
            <a:p>
              <a:pPr lvl="0" defTabSz="932472" fontAlgn="base">
                <a:spcBef>
                  <a:spcPct val="0"/>
                </a:spcBef>
              </a:pPr>
              <a:r>
                <a:rPr lang="en-US" sz="1200">
                  <a:solidFill>
                    <a:schemeClr val="tx1"/>
                  </a:solidFill>
                  <a:latin typeface="Consolas" panose="020B0609020204030204" pitchFamily="49" charset="0"/>
                  <a:ea typeface="Segoe UI Symbol"/>
                </a:rPr>
                <a:t>    "quantity":"50"</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a:t>
              </a:r>
            </a:p>
          </p:txBody>
        </p:sp>
        <p:sp>
          <p:nvSpPr>
            <p:cNvPr id="28" name="TextBox 27">
              <a:extLst>
                <a:ext uri="{FF2B5EF4-FFF2-40B4-BE49-F238E27FC236}">
                  <a16:creationId xmlns:a16="http://schemas.microsoft.com/office/drawing/2014/main" id="{BF978B7B-F569-4BC7-BF69-106AF7E13848}"/>
                </a:ext>
              </a:extLst>
            </p:cNvPr>
            <p:cNvSpPr txBox="1"/>
            <p:nvPr/>
          </p:nvSpPr>
          <p:spPr>
            <a:xfrm>
              <a:off x="2629842" y="3705289"/>
              <a:ext cx="3467168" cy="523220"/>
            </a:xfrm>
            <a:prstGeom prst="rect">
              <a:avLst/>
            </a:prstGeom>
            <a:noFill/>
          </p:spPr>
          <p:txBody>
            <a:bodyPr wrap="none" rtlCol="0">
              <a:spAutoFit/>
            </a:bodyPr>
            <a:lstStyle/>
            <a:p>
              <a:pPr algn="ctr"/>
              <a:r>
                <a:rPr lang="en-US" sz="1600">
                  <a:latin typeface="+mj-lt"/>
                </a:rPr>
                <a:t>Post</a:t>
              </a:r>
            </a:p>
            <a:p>
              <a:pPr algn="ctr"/>
              <a:r>
                <a:rPr lang="en-US" sz="1200">
                  <a:solidFill>
                    <a:schemeClr val="accent1"/>
                  </a:solidFill>
                </a:rPr>
                <a:t>http://localhost:3500/v1.0/bindings/myDatabase</a:t>
              </a:r>
            </a:p>
          </p:txBody>
        </p:sp>
      </p:grpSp>
      <p:sp>
        <p:nvSpPr>
          <p:cNvPr id="104" name="Freeform: Shape 103">
            <a:extLst>
              <a:ext uri="{FF2B5EF4-FFF2-40B4-BE49-F238E27FC236}">
                <a16:creationId xmlns:a16="http://schemas.microsoft.com/office/drawing/2014/main" id="{D126FED5-8E37-4BFA-8B39-F353E0DB940B}"/>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Resource bindings: Output</a:t>
            </a:r>
          </a:p>
        </p:txBody>
      </p:sp>
      <p:sp>
        <p:nvSpPr>
          <p:cNvPr id="105" name="Freeform: Shape 104">
            <a:extLst>
              <a:ext uri="{FF2B5EF4-FFF2-40B4-BE49-F238E27FC236}">
                <a16:creationId xmlns:a16="http://schemas.microsoft.com/office/drawing/2014/main" id="{E901E3C1-9B7A-417F-B10C-F7F980068B43}"/>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06" name="Group 105">
            <a:extLst>
              <a:ext uri="{FF2B5EF4-FFF2-40B4-BE49-F238E27FC236}">
                <a16:creationId xmlns:a16="http://schemas.microsoft.com/office/drawing/2014/main" id="{ECCD1501-B765-4EB5-B987-F7409A6BDE8E}"/>
              </a:ext>
            </a:extLst>
          </p:cNvPr>
          <p:cNvGrpSpPr/>
          <p:nvPr/>
        </p:nvGrpSpPr>
        <p:grpSpPr>
          <a:xfrm>
            <a:off x="588263" y="2536457"/>
            <a:ext cx="1737360" cy="1734143"/>
            <a:chOff x="588263" y="2372175"/>
            <a:chExt cx="1737360" cy="1734143"/>
          </a:xfrm>
        </p:grpSpPr>
        <p:sp>
          <p:nvSpPr>
            <p:cNvPr id="107" name="Rounded Rectangle 5">
              <a:extLst>
                <a:ext uri="{FF2B5EF4-FFF2-40B4-BE49-F238E27FC236}">
                  <a16:creationId xmlns:a16="http://schemas.microsoft.com/office/drawing/2014/main" id="{E78EB08C-2B7A-48A7-9F57-E7E1E4569EE2}"/>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t>
              </a:r>
              <a:r>
                <a:rPr kumimoji="0" lang="en-US" sz="1600" b="0" i="0" u="none" strike="noStrike" kern="1200" cap="none" spc="0" normalizeH="0" baseline="0" noProof="0" err="1">
                  <a:ln>
                    <a:noFill/>
                  </a:ln>
                  <a:solidFill>
                    <a:schemeClr val="tx1"/>
                  </a:solidFill>
                  <a:effectLst/>
                  <a:uLnTx/>
                  <a:uFillTx/>
                  <a:latin typeface="+mj-lt"/>
                  <a:ea typeface="+mn-ea"/>
                  <a:cs typeface="+mn-cs"/>
                </a:rPr>
                <a:t>myApp</a:t>
              </a:r>
              <a:r>
                <a:rPr kumimoji="0" lang="en-US" sz="1600" b="0" i="0" u="none" strike="noStrike" kern="1200" cap="none" spc="0" normalizeH="0" baseline="0" noProof="0">
                  <a:ln>
                    <a:noFill/>
                  </a:ln>
                  <a:solidFill>
                    <a:schemeClr val="tx1"/>
                  </a:solidFill>
                  <a:effectLst/>
                  <a:uLnTx/>
                  <a:uFillTx/>
                  <a:latin typeface="+mj-lt"/>
                  <a:ea typeface="+mn-ea"/>
                  <a:cs typeface="+mn-cs"/>
                </a:rPr>
                <a:t>”</a:t>
              </a:r>
              <a:endParaRPr kumimoji="0" lang="en-US" sz="1400" b="0" i="0" u="none" strike="noStrike" kern="1200" cap="none" spc="0" normalizeH="0" baseline="0" noProof="0">
                <a:ln>
                  <a:noFill/>
                </a:ln>
                <a:solidFill>
                  <a:schemeClr val="tx1"/>
                </a:solidFill>
                <a:effectLst/>
                <a:uLnTx/>
                <a:uFillTx/>
                <a:latin typeface="+mj-lt"/>
                <a:ea typeface="+mn-ea"/>
                <a:cs typeface="+mn-cs"/>
              </a:endParaRPr>
            </a:p>
          </p:txBody>
        </p:sp>
        <p:grpSp>
          <p:nvGrpSpPr>
            <p:cNvPr id="108" name="app development" descr="application development">
              <a:extLst>
                <a:ext uri="{FF2B5EF4-FFF2-40B4-BE49-F238E27FC236}">
                  <a16:creationId xmlns:a16="http://schemas.microsoft.com/office/drawing/2014/main" id="{1C614BF9-BBCC-42D6-9C31-E15EC7BB9FB1}"/>
                </a:ext>
              </a:extLst>
            </p:cNvPr>
            <p:cNvGrpSpPr/>
            <p:nvPr/>
          </p:nvGrpSpPr>
          <p:grpSpPr>
            <a:xfrm>
              <a:off x="1203300" y="2791399"/>
              <a:ext cx="500421" cy="301755"/>
              <a:chOff x="1619314" y="4798630"/>
              <a:chExt cx="500421" cy="301755"/>
            </a:xfrm>
          </p:grpSpPr>
          <p:sp>
            <p:nvSpPr>
              <p:cNvPr id="109" name="Freeform: Shape 108">
                <a:extLst>
                  <a:ext uri="{FF2B5EF4-FFF2-40B4-BE49-F238E27FC236}">
                    <a16:creationId xmlns:a16="http://schemas.microsoft.com/office/drawing/2014/main" id="{C8991A41-D182-41C9-859D-86CAA774E670}"/>
                  </a:ext>
                </a:extLst>
              </p:cNvPr>
              <p:cNvSpPr/>
              <p:nvPr/>
            </p:nvSpPr>
            <p:spPr>
              <a:xfrm>
                <a:off x="1974276" y="479907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57B7CF4-7C1C-4827-B65A-7DC1926862F1}"/>
                  </a:ext>
                </a:extLst>
              </p:cNvPr>
              <p:cNvSpPr/>
              <p:nvPr/>
            </p:nvSpPr>
            <p:spPr>
              <a:xfrm>
                <a:off x="1619314" y="479863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1DA56E0-3531-49D4-AE75-43962D025346}"/>
                  </a:ext>
                </a:extLst>
              </p:cNvPr>
              <p:cNvSpPr/>
              <p:nvPr/>
            </p:nvSpPr>
            <p:spPr>
              <a:xfrm>
                <a:off x="1823511" y="490488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636CADC0-FF90-49A9-8896-655C47FE5D72}"/>
                  </a:ext>
                </a:extLst>
              </p:cNvPr>
              <p:cNvSpPr/>
              <p:nvPr/>
            </p:nvSpPr>
            <p:spPr>
              <a:xfrm>
                <a:off x="1746245" y="482833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16" name="Straight Arrow Connector 115">
            <a:extLst>
              <a:ext uri="{FF2B5EF4-FFF2-40B4-BE49-F238E27FC236}">
                <a16:creationId xmlns:a16="http://schemas.microsoft.com/office/drawing/2014/main" id="{1A14499F-D20E-46DF-8F38-B5364460C025}"/>
              </a:ext>
            </a:extLst>
          </p:cNvPr>
          <p:cNvCxnSpPr>
            <a:cxnSpLocks/>
          </p:cNvCxnSpPr>
          <p:nvPr/>
        </p:nvCxnSpPr>
        <p:spPr>
          <a:xfrm flipH="1">
            <a:off x="2487884" y="3403528"/>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E67340F7-4DCD-4ECF-8E57-7806A2FD58D4}"/>
              </a:ext>
            </a:extLst>
          </p:cNvPr>
          <p:cNvGrpSpPr/>
          <p:nvPr/>
        </p:nvGrpSpPr>
        <p:grpSpPr>
          <a:xfrm>
            <a:off x="6426586" y="2534848"/>
            <a:ext cx="1737360" cy="1737360"/>
            <a:chOff x="7552123" y="135561"/>
            <a:chExt cx="1737360" cy="1737360"/>
          </a:xfrm>
        </p:grpSpPr>
        <p:sp>
          <p:nvSpPr>
            <p:cNvPr id="119" name="Rounded Rectangle 5">
              <a:extLst>
                <a:ext uri="{FF2B5EF4-FFF2-40B4-BE49-F238E27FC236}">
                  <a16:creationId xmlns:a16="http://schemas.microsoft.com/office/drawing/2014/main" id="{C4D04306-0539-4391-BA07-2BC09421CFDF}"/>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20" name="Graphic 119">
              <a:extLst>
                <a:ext uri="{FF2B5EF4-FFF2-40B4-BE49-F238E27FC236}">
                  <a16:creationId xmlns:a16="http://schemas.microsoft.com/office/drawing/2014/main" id="{F8B4E11C-E313-416E-96C7-72549C59A0B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266" name="Group 265">
            <a:extLst>
              <a:ext uri="{FF2B5EF4-FFF2-40B4-BE49-F238E27FC236}">
                <a16:creationId xmlns:a16="http://schemas.microsoft.com/office/drawing/2014/main" id="{45EC5D70-B4B7-4D10-8347-8D1DBBA3FF00}"/>
              </a:ext>
            </a:extLst>
          </p:cNvPr>
          <p:cNvGrpSpPr/>
          <p:nvPr/>
        </p:nvGrpSpPr>
        <p:grpSpPr>
          <a:xfrm>
            <a:off x="8160806" y="3114040"/>
            <a:ext cx="1221953" cy="337662"/>
            <a:chOff x="2773680" y="4047569"/>
            <a:chExt cx="1221953" cy="337662"/>
          </a:xfrm>
        </p:grpSpPr>
        <p:cxnSp>
          <p:nvCxnSpPr>
            <p:cNvPr id="267" name="Straight Connector 266">
              <a:extLst>
                <a:ext uri="{FF2B5EF4-FFF2-40B4-BE49-F238E27FC236}">
                  <a16:creationId xmlns:a16="http://schemas.microsoft.com/office/drawing/2014/main" id="{F1F9BFAB-023C-4278-AF6E-0342CE83A80E}"/>
                </a:ext>
              </a:extLst>
            </p:cNvPr>
            <p:cNvCxnSpPr>
              <a:cxnSpLocks/>
            </p:cNvCxnSpPr>
            <p:nvPr/>
          </p:nvCxnSpPr>
          <p:spPr>
            <a:xfrm>
              <a:off x="277368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4451450D-6848-4FF4-96A9-03E43B9DF897}"/>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268">
              <a:extLst>
                <a:ext uri="{FF2B5EF4-FFF2-40B4-BE49-F238E27FC236}">
                  <a16:creationId xmlns:a16="http://schemas.microsoft.com/office/drawing/2014/main" id="{FAD47578-EB19-4D36-8A43-303957FC6095}"/>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0" name="DynamoDB">
            <a:extLst>
              <a:ext uri="{FF2B5EF4-FFF2-40B4-BE49-F238E27FC236}">
                <a16:creationId xmlns:a16="http://schemas.microsoft.com/office/drawing/2014/main" id="{32D6FCD4-D17B-4A62-8E3B-772913EB8E2A}"/>
              </a:ext>
            </a:extLst>
          </p:cNvPr>
          <p:cNvGrpSpPr/>
          <p:nvPr/>
        </p:nvGrpSpPr>
        <p:grpSpPr>
          <a:xfrm>
            <a:off x="9075003" y="3006205"/>
            <a:ext cx="2565464" cy="558532"/>
            <a:chOff x="9229139" y="2591875"/>
            <a:chExt cx="2565464" cy="558532"/>
          </a:xfrm>
        </p:grpSpPr>
        <p:grpSp>
          <p:nvGrpSpPr>
            <p:cNvPr id="271" name="Group 270">
              <a:extLst>
                <a:ext uri="{FF2B5EF4-FFF2-40B4-BE49-F238E27FC236}">
                  <a16:creationId xmlns:a16="http://schemas.microsoft.com/office/drawing/2014/main" id="{FDFC1108-0B32-46B0-9CC2-E0FC727D6682}"/>
                </a:ext>
              </a:extLst>
            </p:cNvPr>
            <p:cNvGrpSpPr/>
            <p:nvPr/>
          </p:nvGrpSpPr>
          <p:grpSpPr>
            <a:xfrm rot="10800000">
              <a:off x="9229139" y="2784547"/>
              <a:ext cx="1011389" cy="173189"/>
              <a:chOff x="2804160" y="4136418"/>
              <a:chExt cx="1011389" cy="173189"/>
            </a:xfrm>
          </p:grpSpPr>
          <p:cxnSp>
            <p:nvCxnSpPr>
              <p:cNvPr id="274" name="Straight Connector 273">
                <a:extLst>
                  <a:ext uri="{FF2B5EF4-FFF2-40B4-BE49-F238E27FC236}">
                    <a16:creationId xmlns:a16="http://schemas.microsoft.com/office/drawing/2014/main" id="{F2D6137A-4FAB-446F-B30C-8F867CDF28D3}"/>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5" name="Oval 274">
                <a:extLst>
                  <a:ext uri="{FF2B5EF4-FFF2-40B4-BE49-F238E27FC236}">
                    <a16:creationId xmlns:a16="http://schemas.microsoft.com/office/drawing/2014/main" id="{4709C646-8908-4C41-9C2A-197390F2F12A}"/>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ectangle 271">
              <a:extLst>
                <a:ext uri="{FF2B5EF4-FFF2-40B4-BE49-F238E27FC236}">
                  <a16:creationId xmlns:a16="http://schemas.microsoft.com/office/drawing/2014/main" id="{CE84A811-C508-4F19-B3A8-0B7EB8A86F06}"/>
                </a:ext>
              </a:extLst>
            </p:cNvPr>
            <p:cNvSpPr/>
            <p:nvPr/>
          </p:nvSpPr>
          <p:spPr bwMode="auto">
            <a:xfrm>
              <a:off x="9785409" y="2591875"/>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DynamoDB</a:t>
              </a:r>
              <a:endParaRPr lang="en-US" sz="1200">
                <a:solidFill>
                  <a:srgbClr val="000000"/>
                </a:solidFill>
                <a:latin typeface="+mj-lt"/>
                <a:ea typeface="Segoe UI" pitchFamily="34" charset="0"/>
                <a:cs typeface="Segoe UI" pitchFamily="34" charset="0"/>
              </a:endParaRPr>
            </a:p>
          </p:txBody>
        </p:sp>
        <p:pic>
          <p:nvPicPr>
            <p:cNvPr id="273" name="Picture 4" descr="See the source image">
              <a:extLst>
                <a:ext uri="{FF2B5EF4-FFF2-40B4-BE49-F238E27FC236}">
                  <a16:creationId xmlns:a16="http://schemas.microsoft.com/office/drawing/2014/main" id="{D8E0AF21-3B47-447B-9426-D3FF0EE9C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4923" y="2649781"/>
              <a:ext cx="442722" cy="442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6" name="Group 275">
            <a:extLst>
              <a:ext uri="{FF2B5EF4-FFF2-40B4-BE49-F238E27FC236}">
                <a16:creationId xmlns:a16="http://schemas.microsoft.com/office/drawing/2014/main" id="{5EE2C9C4-467E-403D-AD11-D0A8E72679A8}"/>
              </a:ext>
            </a:extLst>
          </p:cNvPr>
          <p:cNvGrpSpPr/>
          <p:nvPr/>
        </p:nvGrpSpPr>
        <p:grpSpPr>
          <a:xfrm>
            <a:off x="9075003" y="3007866"/>
            <a:ext cx="2565464" cy="558532"/>
            <a:chOff x="9229139" y="439838"/>
            <a:chExt cx="2565464" cy="558532"/>
          </a:xfrm>
        </p:grpSpPr>
        <p:grpSp>
          <p:nvGrpSpPr>
            <p:cNvPr id="277" name="Group 276">
              <a:extLst>
                <a:ext uri="{FF2B5EF4-FFF2-40B4-BE49-F238E27FC236}">
                  <a16:creationId xmlns:a16="http://schemas.microsoft.com/office/drawing/2014/main" id="{4D0372E0-70C9-49AE-9193-E3138B81DE8F}"/>
                </a:ext>
              </a:extLst>
            </p:cNvPr>
            <p:cNvGrpSpPr/>
            <p:nvPr/>
          </p:nvGrpSpPr>
          <p:grpSpPr>
            <a:xfrm rot="10800000">
              <a:off x="9229139" y="632509"/>
              <a:ext cx="1011389" cy="173189"/>
              <a:chOff x="2804160" y="4136418"/>
              <a:chExt cx="1011389" cy="173189"/>
            </a:xfrm>
          </p:grpSpPr>
          <p:cxnSp>
            <p:nvCxnSpPr>
              <p:cNvPr id="280" name="Straight Connector 279">
                <a:extLst>
                  <a:ext uri="{FF2B5EF4-FFF2-40B4-BE49-F238E27FC236}">
                    <a16:creationId xmlns:a16="http://schemas.microsoft.com/office/drawing/2014/main" id="{2523E7D7-8173-4C0A-B4FC-5FD2618CA0C7}"/>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1" name="Oval 280">
                <a:extLst>
                  <a:ext uri="{FF2B5EF4-FFF2-40B4-BE49-F238E27FC236}">
                    <a16:creationId xmlns:a16="http://schemas.microsoft.com/office/drawing/2014/main" id="{CFDF6125-54F0-46DB-9CB9-39C5F440C1F7}"/>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8" name="Rectangle 277">
              <a:extLst>
                <a:ext uri="{FF2B5EF4-FFF2-40B4-BE49-F238E27FC236}">
                  <a16:creationId xmlns:a16="http://schemas.microsoft.com/office/drawing/2014/main" id="{6B9E691D-E1F1-4A16-8A8C-D767A87C73FF}"/>
                </a:ext>
              </a:extLst>
            </p:cNvPr>
            <p:cNvSpPr/>
            <p:nvPr/>
          </p:nvSpPr>
          <p:spPr bwMode="auto">
            <a:xfrm>
              <a:off x="9785409" y="43983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279" name="Graphic 278">
              <a:extLst>
                <a:ext uri="{FF2B5EF4-FFF2-40B4-BE49-F238E27FC236}">
                  <a16:creationId xmlns:a16="http://schemas.microsoft.com/office/drawing/2014/main" id="{183F5737-A000-48BB-94FA-2E185C80D1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8501" y="531322"/>
              <a:ext cx="375566" cy="375564"/>
            </a:xfrm>
            <a:prstGeom prst="rect">
              <a:avLst/>
            </a:prstGeom>
          </p:spPr>
        </p:pic>
      </p:grpSp>
      <p:grpSp>
        <p:nvGrpSpPr>
          <p:cNvPr id="282" name="Group 281">
            <a:extLst>
              <a:ext uri="{FF2B5EF4-FFF2-40B4-BE49-F238E27FC236}">
                <a16:creationId xmlns:a16="http://schemas.microsoft.com/office/drawing/2014/main" id="{9356DA61-8C4C-4F46-B7EC-9C721B92D54D}"/>
              </a:ext>
            </a:extLst>
          </p:cNvPr>
          <p:cNvGrpSpPr/>
          <p:nvPr/>
        </p:nvGrpSpPr>
        <p:grpSpPr>
          <a:xfrm>
            <a:off x="9075003" y="3007866"/>
            <a:ext cx="2565464" cy="558532"/>
            <a:chOff x="9229139" y="1537127"/>
            <a:chExt cx="2565464" cy="558532"/>
          </a:xfrm>
        </p:grpSpPr>
        <p:grpSp>
          <p:nvGrpSpPr>
            <p:cNvPr id="283" name="Group 282">
              <a:extLst>
                <a:ext uri="{FF2B5EF4-FFF2-40B4-BE49-F238E27FC236}">
                  <a16:creationId xmlns:a16="http://schemas.microsoft.com/office/drawing/2014/main" id="{669B1091-27C2-447E-A818-6F961AF35C19}"/>
                </a:ext>
              </a:extLst>
            </p:cNvPr>
            <p:cNvGrpSpPr/>
            <p:nvPr/>
          </p:nvGrpSpPr>
          <p:grpSpPr>
            <a:xfrm rot="10800000">
              <a:off x="9229139" y="1729798"/>
              <a:ext cx="1011389" cy="173189"/>
              <a:chOff x="2804160" y="4136418"/>
              <a:chExt cx="1011389" cy="173189"/>
            </a:xfrm>
          </p:grpSpPr>
          <p:cxnSp>
            <p:nvCxnSpPr>
              <p:cNvPr id="286" name="Straight Connector 285">
                <a:extLst>
                  <a:ext uri="{FF2B5EF4-FFF2-40B4-BE49-F238E27FC236}">
                    <a16:creationId xmlns:a16="http://schemas.microsoft.com/office/drawing/2014/main" id="{1D2F645B-6C20-41B9-965A-F100582F9A19}"/>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7" name="Oval 286">
                <a:extLst>
                  <a:ext uri="{FF2B5EF4-FFF2-40B4-BE49-F238E27FC236}">
                    <a16:creationId xmlns:a16="http://schemas.microsoft.com/office/drawing/2014/main" id="{A484C4ED-9210-4BB5-8F94-C48B6E59FE7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84" name="Rectangle 283">
              <a:extLst>
                <a:ext uri="{FF2B5EF4-FFF2-40B4-BE49-F238E27FC236}">
                  <a16:creationId xmlns:a16="http://schemas.microsoft.com/office/drawing/2014/main" id="{EBF3BBD6-6F32-438F-A408-E62E6EE4D16A}"/>
                </a:ext>
              </a:extLst>
            </p:cNvPr>
            <p:cNvSpPr/>
            <p:nvPr/>
          </p:nvSpPr>
          <p:spPr bwMode="auto">
            <a:xfrm>
              <a:off x="9785409" y="153712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285" name="Graphic 284">
              <a:extLst>
                <a:ext uri="{FF2B5EF4-FFF2-40B4-BE49-F238E27FC236}">
                  <a16:creationId xmlns:a16="http://schemas.microsoft.com/office/drawing/2014/main" id="{922F57FC-8C79-4F56-B5C4-154B07B3AC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7954" y="1648064"/>
              <a:ext cx="336658" cy="336658"/>
            </a:xfrm>
            <a:prstGeom prst="rect">
              <a:avLst/>
            </a:prstGeom>
          </p:spPr>
        </p:pic>
      </p:grpSp>
      <p:grpSp>
        <p:nvGrpSpPr>
          <p:cNvPr id="288" name="Group 287">
            <a:extLst>
              <a:ext uri="{FF2B5EF4-FFF2-40B4-BE49-F238E27FC236}">
                <a16:creationId xmlns:a16="http://schemas.microsoft.com/office/drawing/2014/main" id="{BB2879FB-A609-49FB-9833-14624C3BB27C}"/>
              </a:ext>
            </a:extLst>
          </p:cNvPr>
          <p:cNvGrpSpPr/>
          <p:nvPr/>
        </p:nvGrpSpPr>
        <p:grpSpPr>
          <a:xfrm>
            <a:off x="9075003" y="3007866"/>
            <a:ext cx="2565464" cy="558532"/>
            <a:chOff x="9229139" y="3752783"/>
            <a:chExt cx="2565464" cy="558532"/>
          </a:xfrm>
        </p:grpSpPr>
        <p:grpSp>
          <p:nvGrpSpPr>
            <p:cNvPr id="289" name="Group 288">
              <a:extLst>
                <a:ext uri="{FF2B5EF4-FFF2-40B4-BE49-F238E27FC236}">
                  <a16:creationId xmlns:a16="http://schemas.microsoft.com/office/drawing/2014/main" id="{521879C9-12B0-4BAA-BE3D-E01B9D80FEAF}"/>
                </a:ext>
              </a:extLst>
            </p:cNvPr>
            <p:cNvGrpSpPr/>
            <p:nvPr/>
          </p:nvGrpSpPr>
          <p:grpSpPr>
            <a:xfrm rot="10800000">
              <a:off x="9229139" y="3945455"/>
              <a:ext cx="1011389" cy="173189"/>
              <a:chOff x="2804160" y="4136418"/>
              <a:chExt cx="1011389" cy="173189"/>
            </a:xfrm>
          </p:grpSpPr>
          <p:cxnSp>
            <p:nvCxnSpPr>
              <p:cNvPr id="292" name="Straight Connector 291">
                <a:extLst>
                  <a:ext uri="{FF2B5EF4-FFF2-40B4-BE49-F238E27FC236}">
                    <a16:creationId xmlns:a16="http://schemas.microsoft.com/office/drawing/2014/main" id="{02822E94-1B52-472C-B635-3EE9AD34B74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3" name="Oval 292">
                <a:extLst>
                  <a:ext uri="{FF2B5EF4-FFF2-40B4-BE49-F238E27FC236}">
                    <a16:creationId xmlns:a16="http://schemas.microsoft.com/office/drawing/2014/main" id="{D6F34755-926E-4EDB-9501-BA2D07CBE41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0" name="Rectangle 289">
              <a:extLst>
                <a:ext uri="{FF2B5EF4-FFF2-40B4-BE49-F238E27FC236}">
                  <a16:creationId xmlns:a16="http://schemas.microsoft.com/office/drawing/2014/main" id="{4FB3704C-E73C-4618-8206-4D8C174DDB10}"/>
                </a:ext>
              </a:extLst>
            </p:cNvPr>
            <p:cNvSpPr/>
            <p:nvPr/>
          </p:nvSpPr>
          <p:spPr bwMode="auto">
            <a:xfrm>
              <a:off x="9785409" y="375278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CosmosDB</a:t>
              </a:r>
              <a:endParaRPr lang="en-US" sz="1200">
                <a:solidFill>
                  <a:srgbClr val="000000"/>
                </a:solidFill>
                <a:latin typeface="+mj-lt"/>
                <a:ea typeface="Segoe UI" pitchFamily="34" charset="0"/>
                <a:cs typeface="Segoe UI" pitchFamily="34" charset="0"/>
              </a:endParaRPr>
            </a:p>
          </p:txBody>
        </p:sp>
        <p:pic>
          <p:nvPicPr>
            <p:cNvPr id="291" name="Graphic 290">
              <a:extLst>
                <a:ext uri="{FF2B5EF4-FFF2-40B4-BE49-F238E27FC236}">
                  <a16:creationId xmlns:a16="http://schemas.microsoft.com/office/drawing/2014/main" id="{858841DA-35D4-4246-84AA-224E711854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78090" y="3803856"/>
              <a:ext cx="456386" cy="456386"/>
            </a:xfrm>
            <a:prstGeom prst="rect">
              <a:avLst/>
            </a:prstGeom>
          </p:spPr>
        </p:pic>
      </p:grpSp>
      <p:grpSp>
        <p:nvGrpSpPr>
          <p:cNvPr id="294" name="Group 293">
            <a:extLst>
              <a:ext uri="{FF2B5EF4-FFF2-40B4-BE49-F238E27FC236}">
                <a16:creationId xmlns:a16="http://schemas.microsoft.com/office/drawing/2014/main" id="{A8431C73-8478-44D0-92CE-B05538BB2335}"/>
              </a:ext>
            </a:extLst>
          </p:cNvPr>
          <p:cNvGrpSpPr/>
          <p:nvPr/>
        </p:nvGrpSpPr>
        <p:grpSpPr>
          <a:xfrm>
            <a:off x="9075003" y="3007866"/>
            <a:ext cx="2565464" cy="558532"/>
            <a:chOff x="9229139" y="4828994"/>
            <a:chExt cx="2565464" cy="558532"/>
          </a:xfrm>
        </p:grpSpPr>
        <p:grpSp>
          <p:nvGrpSpPr>
            <p:cNvPr id="295" name="Group 294">
              <a:extLst>
                <a:ext uri="{FF2B5EF4-FFF2-40B4-BE49-F238E27FC236}">
                  <a16:creationId xmlns:a16="http://schemas.microsoft.com/office/drawing/2014/main" id="{532DCCA2-D0D6-4634-9FC7-CA71004AEBDC}"/>
                </a:ext>
              </a:extLst>
            </p:cNvPr>
            <p:cNvGrpSpPr/>
            <p:nvPr/>
          </p:nvGrpSpPr>
          <p:grpSpPr>
            <a:xfrm rot="10800000">
              <a:off x="9229139" y="5021665"/>
              <a:ext cx="1011389" cy="173189"/>
              <a:chOff x="2804160" y="4136418"/>
              <a:chExt cx="1011389" cy="173189"/>
            </a:xfrm>
          </p:grpSpPr>
          <p:cxnSp>
            <p:nvCxnSpPr>
              <p:cNvPr id="298" name="Straight Connector 297">
                <a:extLst>
                  <a:ext uri="{FF2B5EF4-FFF2-40B4-BE49-F238E27FC236}">
                    <a16:creationId xmlns:a16="http://schemas.microsoft.com/office/drawing/2014/main" id="{2CC2F76E-96E6-4B7B-B23D-DC0446200DC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9" name="Oval 298">
                <a:extLst>
                  <a:ext uri="{FF2B5EF4-FFF2-40B4-BE49-F238E27FC236}">
                    <a16:creationId xmlns:a16="http://schemas.microsoft.com/office/drawing/2014/main" id="{CEC6B328-FC6F-44FC-91D4-5B269F8F1A8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6" name="Rectangle 295">
              <a:extLst>
                <a:ext uri="{FF2B5EF4-FFF2-40B4-BE49-F238E27FC236}">
                  <a16:creationId xmlns:a16="http://schemas.microsoft.com/office/drawing/2014/main" id="{C5C9C1BA-FC7E-473A-B5BC-C7E98EA99012}"/>
                </a:ext>
              </a:extLst>
            </p:cNvPr>
            <p:cNvSpPr/>
            <p:nvPr/>
          </p:nvSpPr>
          <p:spPr bwMode="auto">
            <a:xfrm>
              <a:off x="9785409" y="482899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297" name="Picture 2" descr="See the source image">
              <a:extLst>
                <a:ext uri="{FF2B5EF4-FFF2-40B4-BE49-F238E27FC236}">
                  <a16:creationId xmlns:a16="http://schemas.microsoft.com/office/drawing/2014/main" id="{3F39EBEA-FBD6-4BAA-9035-A37D44DC00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5373" y="4895733"/>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0" name="Group 299">
            <a:extLst>
              <a:ext uri="{FF2B5EF4-FFF2-40B4-BE49-F238E27FC236}">
                <a16:creationId xmlns:a16="http://schemas.microsoft.com/office/drawing/2014/main" id="{0D2FF8D0-BBCB-447D-9E3B-AD520EE0D32D}"/>
              </a:ext>
            </a:extLst>
          </p:cNvPr>
          <p:cNvGrpSpPr/>
          <p:nvPr/>
        </p:nvGrpSpPr>
        <p:grpSpPr>
          <a:xfrm>
            <a:off x="9075003" y="3007866"/>
            <a:ext cx="2565464" cy="558532"/>
            <a:chOff x="9229139" y="5926282"/>
            <a:chExt cx="2565464" cy="558532"/>
          </a:xfrm>
        </p:grpSpPr>
        <p:grpSp>
          <p:nvGrpSpPr>
            <p:cNvPr id="301" name="Group 300">
              <a:extLst>
                <a:ext uri="{FF2B5EF4-FFF2-40B4-BE49-F238E27FC236}">
                  <a16:creationId xmlns:a16="http://schemas.microsoft.com/office/drawing/2014/main" id="{DED823C3-00AC-4DEB-B04E-66DD454C5EED}"/>
                </a:ext>
              </a:extLst>
            </p:cNvPr>
            <p:cNvGrpSpPr/>
            <p:nvPr/>
          </p:nvGrpSpPr>
          <p:grpSpPr>
            <a:xfrm rot="10800000">
              <a:off x="9229139" y="6118953"/>
              <a:ext cx="1011389" cy="173189"/>
              <a:chOff x="2804160" y="4136418"/>
              <a:chExt cx="1011389" cy="173189"/>
            </a:xfrm>
          </p:grpSpPr>
          <p:cxnSp>
            <p:nvCxnSpPr>
              <p:cNvPr id="304" name="Straight Connector 303">
                <a:extLst>
                  <a:ext uri="{FF2B5EF4-FFF2-40B4-BE49-F238E27FC236}">
                    <a16:creationId xmlns:a16="http://schemas.microsoft.com/office/drawing/2014/main" id="{55A96189-C1B0-4326-8A53-3FCC1A28C2F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5" name="Oval 304">
                <a:extLst>
                  <a:ext uri="{FF2B5EF4-FFF2-40B4-BE49-F238E27FC236}">
                    <a16:creationId xmlns:a16="http://schemas.microsoft.com/office/drawing/2014/main" id="{C8E18202-F38A-41B0-9734-3E33227BAE2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2" name="Rectangle 301">
              <a:extLst>
                <a:ext uri="{FF2B5EF4-FFF2-40B4-BE49-F238E27FC236}">
                  <a16:creationId xmlns:a16="http://schemas.microsoft.com/office/drawing/2014/main" id="{CB9C8285-DEE7-4085-A695-40E7BE29A635}"/>
                </a:ext>
              </a:extLst>
            </p:cNvPr>
            <p:cNvSpPr/>
            <p:nvPr/>
          </p:nvSpPr>
          <p:spPr bwMode="auto">
            <a:xfrm>
              <a:off x="9785409" y="59262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Twilio</a:t>
              </a:r>
              <a:endParaRPr lang="en-US" sz="1200">
                <a:solidFill>
                  <a:srgbClr val="000000"/>
                </a:solidFill>
                <a:latin typeface="+mj-lt"/>
                <a:ea typeface="Segoe UI" pitchFamily="34" charset="0"/>
                <a:cs typeface="Segoe UI" pitchFamily="34" charset="0"/>
              </a:endParaRPr>
            </a:p>
          </p:txBody>
        </p:sp>
        <p:pic>
          <p:nvPicPr>
            <p:cNvPr id="303" name="Picture 6">
              <a:extLst>
                <a:ext uri="{FF2B5EF4-FFF2-40B4-BE49-F238E27FC236}">
                  <a16:creationId xmlns:a16="http://schemas.microsoft.com/office/drawing/2014/main" id="{879E992F-CB32-49F8-9310-C67C5712F4C4}"/>
                </a:ext>
              </a:extLst>
            </p:cNvPr>
            <p:cNvPicPr>
              <a:picLocks noChangeAspect="1" noChangeArrowheads="1"/>
            </p:cNvPicPr>
            <p:nvPr/>
          </p:nvPicPr>
          <p:blipFill>
            <a:blip r:embed="rId12"/>
            <a:srcRect/>
            <a:stretch/>
          </p:blipFill>
          <p:spPr bwMode="auto">
            <a:xfrm>
              <a:off x="9984922" y="5980036"/>
              <a:ext cx="442724" cy="451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6" name="Group 305">
            <a:extLst>
              <a:ext uri="{FF2B5EF4-FFF2-40B4-BE49-F238E27FC236}">
                <a16:creationId xmlns:a16="http://schemas.microsoft.com/office/drawing/2014/main" id="{A52D7AF8-123F-4060-AB2F-25F59C3A4B95}"/>
              </a:ext>
            </a:extLst>
          </p:cNvPr>
          <p:cNvGrpSpPr/>
          <p:nvPr/>
        </p:nvGrpSpPr>
        <p:grpSpPr>
          <a:xfrm>
            <a:off x="9075003" y="1089418"/>
            <a:ext cx="2565464" cy="558532"/>
            <a:chOff x="9229139" y="439838"/>
            <a:chExt cx="2565464" cy="558532"/>
          </a:xfrm>
        </p:grpSpPr>
        <p:grpSp>
          <p:nvGrpSpPr>
            <p:cNvPr id="307" name="Group 306">
              <a:extLst>
                <a:ext uri="{FF2B5EF4-FFF2-40B4-BE49-F238E27FC236}">
                  <a16:creationId xmlns:a16="http://schemas.microsoft.com/office/drawing/2014/main" id="{1A3F30E8-D2E3-468C-9CCA-6C75D69B402E}"/>
                </a:ext>
              </a:extLst>
            </p:cNvPr>
            <p:cNvGrpSpPr/>
            <p:nvPr/>
          </p:nvGrpSpPr>
          <p:grpSpPr>
            <a:xfrm rot="10800000">
              <a:off x="9229139" y="632509"/>
              <a:ext cx="1011389" cy="173189"/>
              <a:chOff x="2804160" y="4136418"/>
              <a:chExt cx="1011389" cy="173189"/>
            </a:xfrm>
          </p:grpSpPr>
          <p:cxnSp>
            <p:nvCxnSpPr>
              <p:cNvPr id="310" name="Straight Connector 309">
                <a:extLst>
                  <a:ext uri="{FF2B5EF4-FFF2-40B4-BE49-F238E27FC236}">
                    <a16:creationId xmlns:a16="http://schemas.microsoft.com/office/drawing/2014/main" id="{2008831D-A0D0-4BCA-980A-64D682E81230}"/>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1" name="Oval 310">
                <a:extLst>
                  <a:ext uri="{FF2B5EF4-FFF2-40B4-BE49-F238E27FC236}">
                    <a16:creationId xmlns:a16="http://schemas.microsoft.com/office/drawing/2014/main" id="{198F3E63-FB88-42F5-8E15-A20E4559923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8" name="Rectangle 307">
              <a:extLst>
                <a:ext uri="{FF2B5EF4-FFF2-40B4-BE49-F238E27FC236}">
                  <a16:creationId xmlns:a16="http://schemas.microsoft.com/office/drawing/2014/main" id="{0B070D36-422E-4DF8-A490-7E59E65AC4B3}"/>
                </a:ext>
              </a:extLst>
            </p:cNvPr>
            <p:cNvSpPr/>
            <p:nvPr/>
          </p:nvSpPr>
          <p:spPr bwMode="auto">
            <a:xfrm>
              <a:off x="9785409" y="43983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309" name="Graphic 308">
              <a:extLst>
                <a:ext uri="{FF2B5EF4-FFF2-40B4-BE49-F238E27FC236}">
                  <a16:creationId xmlns:a16="http://schemas.microsoft.com/office/drawing/2014/main" id="{EB17A74B-3E0C-47B0-AB01-630B5DF360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8501" y="531322"/>
              <a:ext cx="375566" cy="375564"/>
            </a:xfrm>
            <a:prstGeom prst="rect">
              <a:avLst/>
            </a:prstGeom>
          </p:spPr>
        </p:pic>
      </p:grpSp>
      <p:grpSp>
        <p:nvGrpSpPr>
          <p:cNvPr id="312" name="Group 311">
            <a:extLst>
              <a:ext uri="{FF2B5EF4-FFF2-40B4-BE49-F238E27FC236}">
                <a16:creationId xmlns:a16="http://schemas.microsoft.com/office/drawing/2014/main" id="{769E6B1F-B59B-45A4-BD6F-B8E1E2079DB0}"/>
              </a:ext>
            </a:extLst>
          </p:cNvPr>
          <p:cNvGrpSpPr/>
          <p:nvPr/>
        </p:nvGrpSpPr>
        <p:grpSpPr>
          <a:xfrm>
            <a:off x="9075003" y="3010910"/>
            <a:ext cx="2565464" cy="558532"/>
            <a:chOff x="9229139" y="2591875"/>
            <a:chExt cx="2565464" cy="558532"/>
          </a:xfrm>
        </p:grpSpPr>
        <p:grpSp>
          <p:nvGrpSpPr>
            <p:cNvPr id="313" name="Group 312">
              <a:extLst>
                <a:ext uri="{FF2B5EF4-FFF2-40B4-BE49-F238E27FC236}">
                  <a16:creationId xmlns:a16="http://schemas.microsoft.com/office/drawing/2014/main" id="{C339020A-9EDA-4A11-B695-DF6C414017CC}"/>
                </a:ext>
              </a:extLst>
            </p:cNvPr>
            <p:cNvGrpSpPr/>
            <p:nvPr/>
          </p:nvGrpSpPr>
          <p:grpSpPr>
            <a:xfrm rot="10800000">
              <a:off x="9229139" y="2784547"/>
              <a:ext cx="1011389" cy="173189"/>
              <a:chOff x="2804160" y="4136418"/>
              <a:chExt cx="1011389" cy="173189"/>
            </a:xfrm>
          </p:grpSpPr>
          <p:cxnSp>
            <p:nvCxnSpPr>
              <p:cNvPr id="316" name="Straight Connector 315">
                <a:extLst>
                  <a:ext uri="{FF2B5EF4-FFF2-40B4-BE49-F238E27FC236}">
                    <a16:creationId xmlns:a16="http://schemas.microsoft.com/office/drawing/2014/main" id="{472DBFC0-4114-4B85-BC17-11E196A5C923}"/>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7" name="Oval 316">
                <a:extLst>
                  <a:ext uri="{FF2B5EF4-FFF2-40B4-BE49-F238E27FC236}">
                    <a16:creationId xmlns:a16="http://schemas.microsoft.com/office/drawing/2014/main" id="{795C0914-25E7-439A-AACE-41F990484D0C}"/>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14" name="Rectangle 313">
              <a:extLst>
                <a:ext uri="{FF2B5EF4-FFF2-40B4-BE49-F238E27FC236}">
                  <a16:creationId xmlns:a16="http://schemas.microsoft.com/office/drawing/2014/main" id="{CE40F9DB-A46D-4B21-A912-476CA9FBFF32}"/>
                </a:ext>
              </a:extLst>
            </p:cNvPr>
            <p:cNvSpPr/>
            <p:nvPr/>
          </p:nvSpPr>
          <p:spPr bwMode="auto">
            <a:xfrm>
              <a:off x="9785409" y="2591875"/>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DynamoDB</a:t>
              </a:r>
              <a:endParaRPr lang="en-US" sz="1200">
                <a:solidFill>
                  <a:srgbClr val="000000"/>
                </a:solidFill>
                <a:latin typeface="+mj-lt"/>
                <a:ea typeface="Segoe UI" pitchFamily="34" charset="0"/>
                <a:cs typeface="Segoe UI" pitchFamily="34" charset="0"/>
              </a:endParaRPr>
            </a:p>
          </p:txBody>
        </p:sp>
        <p:pic>
          <p:nvPicPr>
            <p:cNvPr id="315" name="Picture 4" descr="See the source image">
              <a:extLst>
                <a:ext uri="{FF2B5EF4-FFF2-40B4-BE49-F238E27FC236}">
                  <a16:creationId xmlns:a16="http://schemas.microsoft.com/office/drawing/2014/main" id="{F018BBBA-7B53-47B8-AAA5-EFDC4DBC8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4923" y="2649781"/>
              <a:ext cx="442722" cy="442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8" name="Group 317">
            <a:extLst>
              <a:ext uri="{FF2B5EF4-FFF2-40B4-BE49-F238E27FC236}">
                <a16:creationId xmlns:a16="http://schemas.microsoft.com/office/drawing/2014/main" id="{05500E0B-7F5B-4AA4-A524-B740249235B3}"/>
              </a:ext>
            </a:extLst>
          </p:cNvPr>
          <p:cNvGrpSpPr/>
          <p:nvPr/>
        </p:nvGrpSpPr>
        <p:grpSpPr>
          <a:xfrm>
            <a:off x="9075003" y="4922991"/>
            <a:ext cx="2565464" cy="558532"/>
            <a:chOff x="9229139" y="4828994"/>
            <a:chExt cx="2565464" cy="558532"/>
          </a:xfrm>
        </p:grpSpPr>
        <p:grpSp>
          <p:nvGrpSpPr>
            <p:cNvPr id="319" name="Group 318">
              <a:extLst>
                <a:ext uri="{FF2B5EF4-FFF2-40B4-BE49-F238E27FC236}">
                  <a16:creationId xmlns:a16="http://schemas.microsoft.com/office/drawing/2014/main" id="{6A1A4E7A-6FE9-4B9D-9783-9AE359DB2A74}"/>
                </a:ext>
              </a:extLst>
            </p:cNvPr>
            <p:cNvGrpSpPr/>
            <p:nvPr/>
          </p:nvGrpSpPr>
          <p:grpSpPr>
            <a:xfrm rot="10800000">
              <a:off x="9229139" y="5021665"/>
              <a:ext cx="1011389" cy="173189"/>
              <a:chOff x="2804160" y="4136418"/>
              <a:chExt cx="1011389" cy="173189"/>
            </a:xfrm>
          </p:grpSpPr>
          <p:cxnSp>
            <p:nvCxnSpPr>
              <p:cNvPr id="322" name="Straight Connector 321">
                <a:extLst>
                  <a:ext uri="{FF2B5EF4-FFF2-40B4-BE49-F238E27FC236}">
                    <a16:creationId xmlns:a16="http://schemas.microsoft.com/office/drawing/2014/main" id="{036B5B5F-6F77-4150-809D-008D94ACDD16}"/>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3" name="Oval 322">
                <a:extLst>
                  <a:ext uri="{FF2B5EF4-FFF2-40B4-BE49-F238E27FC236}">
                    <a16:creationId xmlns:a16="http://schemas.microsoft.com/office/drawing/2014/main" id="{3266CAEE-0F50-4BD4-B7E0-9321930AD3E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20" name="Rectangle 319">
              <a:extLst>
                <a:ext uri="{FF2B5EF4-FFF2-40B4-BE49-F238E27FC236}">
                  <a16:creationId xmlns:a16="http://schemas.microsoft.com/office/drawing/2014/main" id="{0706B610-7466-4958-B84C-F52E2C700933}"/>
                </a:ext>
              </a:extLst>
            </p:cNvPr>
            <p:cNvSpPr/>
            <p:nvPr/>
          </p:nvSpPr>
          <p:spPr bwMode="auto">
            <a:xfrm>
              <a:off x="9785409" y="482899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321" name="Picture 2" descr="See the source image">
              <a:extLst>
                <a:ext uri="{FF2B5EF4-FFF2-40B4-BE49-F238E27FC236}">
                  <a16:creationId xmlns:a16="http://schemas.microsoft.com/office/drawing/2014/main" id="{72F29C91-686D-4BFC-9DDE-C6FB4EBC73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5373" y="4895733"/>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4" name="Group 323">
            <a:extLst>
              <a:ext uri="{FF2B5EF4-FFF2-40B4-BE49-F238E27FC236}">
                <a16:creationId xmlns:a16="http://schemas.microsoft.com/office/drawing/2014/main" id="{EF95F2A0-EEAA-4D9C-B146-3F52799CF980}"/>
              </a:ext>
            </a:extLst>
          </p:cNvPr>
          <p:cNvGrpSpPr/>
          <p:nvPr/>
        </p:nvGrpSpPr>
        <p:grpSpPr>
          <a:xfrm>
            <a:off x="9075003" y="5881382"/>
            <a:ext cx="2565464" cy="558532"/>
            <a:chOff x="9229139" y="5926282"/>
            <a:chExt cx="2565464" cy="558532"/>
          </a:xfrm>
        </p:grpSpPr>
        <p:grpSp>
          <p:nvGrpSpPr>
            <p:cNvPr id="325" name="Group 324">
              <a:extLst>
                <a:ext uri="{FF2B5EF4-FFF2-40B4-BE49-F238E27FC236}">
                  <a16:creationId xmlns:a16="http://schemas.microsoft.com/office/drawing/2014/main" id="{C4F7F018-84B9-4CD3-8E46-250A7854F339}"/>
                </a:ext>
              </a:extLst>
            </p:cNvPr>
            <p:cNvGrpSpPr/>
            <p:nvPr/>
          </p:nvGrpSpPr>
          <p:grpSpPr>
            <a:xfrm rot="10800000">
              <a:off x="9229139" y="6118953"/>
              <a:ext cx="1011389" cy="173189"/>
              <a:chOff x="2804160" y="4136418"/>
              <a:chExt cx="1011389" cy="173189"/>
            </a:xfrm>
          </p:grpSpPr>
          <p:cxnSp>
            <p:nvCxnSpPr>
              <p:cNvPr id="328" name="Straight Connector 327">
                <a:extLst>
                  <a:ext uri="{FF2B5EF4-FFF2-40B4-BE49-F238E27FC236}">
                    <a16:creationId xmlns:a16="http://schemas.microsoft.com/office/drawing/2014/main" id="{E33F8B5C-C714-4CA2-9F4F-F2A47F25FEC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9" name="Oval 328">
                <a:extLst>
                  <a:ext uri="{FF2B5EF4-FFF2-40B4-BE49-F238E27FC236}">
                    <a16:creationId xmlns:a16="http://schemas.microsoft.com/office/drawing/2014/main" id="{496E4421-0128-4D9C-A1C9-BA337EE7F17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26" name="Rectangle 325">
              <a:extLst>
                <a:ext uri="{FF2B5EF4-FFF2-40B4-BE49-F238E27FC236}">
                  <a16:creationId xmlns:a16="http://schemas.microsoft.com/office/drawing/2014/main" id="{DD443A59-7C61-4F71-86B4-9882F973415D}"/>
                </a:ext>
              </a:extLst>
            </p:cNvPr>
            <p:cNvSpPr/>
            <p:nvPr/>
          </p:nvSpPr>
          <p:spPr bwMode="auto">
            <a:xfrm>
              <a:off x="9785409" y="59262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Twilio</a:t>
              </a:r>
              <a:endParaRPr lang="en-US" sz="1200">
                <a:solidFill>
                  <a:srgbClr val="000000"/>
                </a:solidFill>
                <a:latin typeface="+mj-lt"/>
                <a:ea typeface="Segoe UI" pitchFamily="34" charset="0"/>
                <a:cs typeface="Segoe UI" pitchFamily="34" charset="0"/>
              </a:endParaRPr>
            </a:p>
          </p:txBody>
        </p:sp>
        <p:pic>
          <p:nvPicPr>
            <p:cNvPr id="327" name="Picture 6">
              <a:extLst>
                <a:ext uri="{FF2B5EF4-FFF2-40B4-BE49-F238E27FC236}">
                  <a16:creationId xmlns:a16="http://schemas.microsoft.com/office/drawing/2014/main" id="{FB1CD332-7167-4403-B95A-B82B37A79E05}"/>
                </a:ext>
              </a:extLst>
            </p:cNvPr>
            <p:cNvPicPr>
              <a:picLocks noChangeAspect="1" noChangeArrowheads="1"/>
            </p:cNvPicPr>
            <p:nvPr/>
          </p:nvPicPr>
          <p:blipFill>
            <a:blip r:embed="rId13"/>
            <a:srcRect/>
            <a:stretch/>
          </p:blipFill>
          <p:spPr bwMode="auto">
            <a:xfrm>
              <a:off x="9984922" y="5978037"/>
              <a:ext cx="442724" cy="4550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0" name="Group 329">
            <a:extLst>
              <a:ext uri="{FF2B5EF4-FFF2-40B4-BE49-F238E27FC236}">
                <a16:creationId xmlns:a16="http://schemas.microsoft.com/office/drawing/2014/main" id="{ED70F666-D1C5-4492-959E-FD6725268A0B}"/>
              </a:ext>
            </a:extLst>
          </p:cNvPr>
          <p:cNvGrpSpPr/>
          <p:nvPr/>
        </p:nvGrpSpPr>
        <p:grpSpPr>
          <a:xfrm>
            <a:off x="9075003" y="2047812"/>
            <a:ext cx="2565464" cy="558532"/>
            <a:chOff x="9229139" y="1537127"/>
            <a:chExt cx="2565464" cy="558532"/>
          </a:xfrm>
        </p:grpSpPr>
        <p:grpSp>
          <p:nvGrpSpPr>
            <p:cNvPr id="331" name="Group 330">
              <a:extLst>
                <a:ext uri="{FF2B5EF4-FFF2-40B4-BE49-F238E27FC236}">
                  <a16:creationId xmlns:a16="http://schemas.microsoft.com/office/drawing/2014/main" id="{966BF439-1F43-4DBD-8607-60DFF873F620}"/>
                </a:ext>
              </a:extLst>
            </p:cNvPr>
            <p:cNvGrpSpPr/>
            <p:nvPr/>
          </p:nvGrpSpPr>
          <p:grpSpPr>
            <a:xfrm rot="10800000">
              <a:off x="9229139" y="1729798"/>
              <a:ext cx="1011389" cy="173189"/>
              <a:chOff x="2804160" y="4136418"/>
              <a:chExt cx="1011389" cy="173189"/>
            </a:xfrm>
          </p:grpSpPr>
          <p:cxnSp>
            <p:nvCxnSpPr>
              <p:cNvPr id="334" name="Straight Connector 333">
                <a:extLst>
                  <a:ext uri="{FF2B5EF4-FFF2-40B4-BE49-F238E27FC236}">
                    <a16:creationId xmlns:a16="http://schemas.microsoft.com/office/drawing/2014/main" id="{13BCA4FB-9143-4AB5-A305-A23EAAC1C22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5" name="Oval 334">
                <a:extLst>
                  <a:ext uri="{FF2B5EF4-FFF2-40B4-BE49-F238E27FC236}">
                    <a16:creationId xmlns:a16="http://schemas.microsoft.com/office/drawing/2014/main" id="{E6685175-CCFC-4C6B-92A0-9608FB3BAB20}"/>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2" name="Rectangle 331">
              <a:extLst>
                <a:ext uri="{FF2B5EF4-FFF2-40B4-BE49-F238E27FC236}">
                  <a16:creationId xmlns:a16="http://schemas.microsoft.com/office/drawing/2014/main" id="{59D9523F-BFD2-4FF6-8647-326E8946E685}"/>
                </a:ext>
              </a:extLst>
            </p:cNvPr>
            <p:cNvSpPr/>
            <p:nvPr/>
          </p:nvSpPr>
          <p:spPr bwMode="auto">
            <a:xfrm>
              <a:off x="9785409" y="153712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333" name="Graphic 332">
              <a:extLst>
                <a:ext uri="{FF2B5EF4-FFF2-40B4-BE49-F238E27FC236}">
                  <a16:creationId xmlns:a16="http://schemas.microsoft.com/office/drawing/2014/main" id="{6C530118-1E9E-4384-85CC-B77204F5DA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7954" y="1648064"/>
              <a:ext cx="336658" cy="336658"/>
            </a:xfrm>
            <a:prstGeom prst="rect">
              <a:avLst/>
            </a:prstGeom>
          </p:spPr>
        </p:pic>
      </p:grpSp>
      <p:grpSp>
        <p:nvGrpSpPr>
          <p:cNvPr id="336" name="Group 335">
            <a:extLst>
              <a:ext uri="{FF2B5EF4-FFF2-40B4-BE49-F238E27FC236}">
                <a16:creationId xmlns:a16="http://schemas.microsoft.com/office/drawing/2014/main" id="{4C993888-5CB0-40F9-A95F-58F0C200C7A3}"/>
              </a:ext>
            </a:extLst>
          </p:cNvPr>
          <p:cNvGrpSpPr/>
          <p:nvPr/>
        </p:nvGrpSpPr>
        <p:grpSpPr>
          <a:xfrm>
            <a:off x="9075003" y="3964598"/>
            <a:ext cx="2565464" cy="558532"/>
            <a:chOff x="9229139" y="3752783"/>
            <a:chExt cx="2565464" cy="558532"/>
          </a:xfrm>
        </p:grpSpPr>
        <p:grpSp>
          <p:nvGrpSpPr>
            <p:cNvPr id="337" name="Group 336">
              <a:extLst>
                <a:ext uri="{FF2B5EF4-FFF2-40B4-BE49-F238E27FC236}">
                  <a16:creationId xmlns:a16="http://schemas.microsoft.com/office/drawing/2014/main" id="{AA985C05-A4B7-4884-B234-A9D15AF644A0}"/>
                </a:ext>
              </a:extLst>
            </p:cNvPr>
            <p:cNvGrpSpPr/>
            <p:nvPr/>
          </p:nvGrpSpPr>
          <p:grpSpPr>
            <a:xfrm rot="10800000">
              <a:off x="9229139" y="3945455"/>
              <a:ext cx="1011389" cy="173189"/>
              <a:chOff x="2804160" y="4136418"/>
              <a:chExt cx="1011389" cy="173189"/>
            </a:xfrm>
          </p:grpSpPr>
          <p:cxnSp>
            <p:nvCxnSpPr>
              <p:cNvPr id="340" name="Straight Connector 339">
                <a:extLst>
                  <a:ext uri="{FF2B5EF4-FFF2-40B4-BE49-F238E27FC236}">
                    <a16:creationId xmlns:a16="http://schemas.microsoft.com/office/drawing/2014/main" id="{D7350F4B-F275-4A9C-B81D-2C360EAE8946}"/>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1" name="Oval 340">
                <a:extLst>
                  <a:ext uri="{FF2B5EF4-FFF2-40B4-BE49-F238E27FC236}">
                    <a16:creationId xmlns:a16="http://schemas.microsoft.com/office/drawing/2014/main" id="{9A890A90-8623-42A6-91B1-3C980D24BF2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8" name="Rectangle 337">
              <a:extLst>
                <a:ext uri="{FF2B5EF4-FFF2-40B4-BE49-F238E27FC236}">
                  <a16:creationId xmlns:a16="http://schemas.microsoft.com/office/drawing/2014/main" id="{5A9F69EA-04F3-4C58-BD8E-511BE89A10D1}"/>
                </a:ext>
              </a:extLst>
            </p:cNvPr>
            <p:cNvSpPr/>
            <p:nvPr/>
          </p:nvSpPr>
          <p:spPr bwMode="auto">
            <a:xfrm>
              <a:off x="9785409" y="375278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CosmosDB</a:t>
              </a:r>
              <a:endParaRPr lang="en-US" sz="1200">
                <a:solidFill>
                  <a:srgbClr val="000000"/>
                </a:solidFill>
                <a:latin typeface="+mj-lt"/>
                <a:ea typeface="Segoe UI" pitchFamily="34" charset="0"/>
                <a:cs typeface="Segoe UI" pitchFamily="34" charset="0"/>
              </a:endParaRPr>
            </a:p>
          </p:txBody>
        </p:sp>
        <p:pic>
          <p:nvPicPr>
            <p:cNvPr id="339" name="Graphic 338">
              <a:extLst>
                <a:ext uri="{FF2B5EF4-FFF2-40B4-BE49-F238E27FC236}">
                  <a16:creationId xmlns:a16="http://schemas.microsoft.com/office/drawing/2014/main" id="{0C9220E3-F0E2-4E70-BE1D-E7BFD8894B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78090" y="3803856"/>
              <a:ext cx="456386" cy="456386"/>
            </a:xfrm>
            <a:prstGeom prst="rect">
              <a:avLst/>
            </a:prstGeom>
          </p:spPr>
        </p:pic>
      </p:grpSp>
    </p:spTree>
    <p:extLst>
      <p:ext uri="{BB962C8B-B14F-4D97-AF65-F5344CB8AC3E}">
        <p14:creationId xmlns:p14="http://schemas.microsoft.com/office/powerpoint/2010/main" val="43778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104"/>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42" presetClass="path" presetSubtype="0" decel="100000" fill="hold" nodeType="withEffect">
                                  <p:stCondLst>
                                    <p:cond delay="0"/>
                                  </p:stCondLst>
                                  <p:childTnLst>
                                    <p:animMotion origin="layout" path="M -1.25E-6 3.7037E-6 L -1.25E-6 0.03773 " pathEditMode="relative" rAng="0" ptsTypes="AA">
                                      <p:cBhvr>
                                        <p:cTn id="14" dur="750" spd="-100000" fill="hold"/>
                                        <p:tgtEl>
                                          <p:spTgt spid="106"/>
                                        </p:tgtEl>
                                        <p:attrNameLst>
                                          <p:attrName>ppt_x</p:attrName>
                                          <p:attrName>ppt_y</p:attrName>
                                        </p:attrNameLst>
                                      </p:cBhvr>
                                      <p:rCtr x="0" y="1875"/>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wipe(left)">
                                      <p:cBhvr>
                                        <p:cTn id="19" dur="500"/>
                                        <p:tgtEl>
                                          <p:spTgt spid="116"/>
                                        </p:tgtEl>
                                      </p:cBhvr>
                                    </p:animEffect>
                                  </p:childTnLst>
                                </p:cTn>
                              </p:par>
                              <p:par>
                                <p:cTn id="20" presetID="10" presetClass="entr" presetSubtype="0" fill="hold" nodeType="with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500"/>
                                        <p:tgtEl>
                                          <p:spTgt spid="117"/>
                                        </p:tgtEl>
                                      </p:cBhvr>
                                    </p:animEffect>
                                  </p:childTnLst>
                                </p:cTn>
                              </p:par>
                              <p:par>
                                <p:cTn id="23" presetID="42" presetClass="path" presetSubtype="0" decel="100000" fill="hold" nodeType="withEffect">
                                  <p:stCondLst>
                                    <p:cond delay="0"/>
                                  </p:stCondLst>
                                  <p:childTnLst>
                                    <p:animMotion origin="layout" path="M 2.70833E-6 3.7037E-6 L 2.70833E-6 0.03773 " pathEditMode="relative" rAng="0" ptsTypes="AA">
                                      <p:cBhvr>
                                        <p:cTn id="24" dur="750" spd="-100000" fill="hold"/>
                                        <p:tgtEl>
                                          <p:spTgt spid="117"/>
                                        </p:tgtEl>
                                        <p:attrNameLst>
                                          <p:attrName>ppt_x</p:attrName>
                                          <p:attrName>ppt_y</p:attrName>
                                        </p:attrNameLst>
                                      </p:cBhvr>
                                      <p:rCtr x="0" y="1875"/>
                                    </p:animMotion>
                                  </p:childTnLst>
                                </p:cTn>
                              </p:par>
                              <p:par>
                                <p:cTn id="25" presetID="10"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par>
                                <p:cTn id="28" presetID="42" presetClass="path" presetSubtype="0" decel="100000" fill="hold" nodeType="withEffect">
                                  <p:stCondLst>
                                    <p:cond delay="0"/>
                                  </p:stCondLst>
                                  <p:childTnLst>
                                    <p:animMotion origin="layout" path="M -2.29167E-6 -3.33333E-6 L -2.29167E-6 0.03773 " pathEditMode="relative" rAng="0" ptsTypes="AA">
                                      <p:cBhvr>
                                        <p:cTn id="29" dur="750" spd="-100000" fill="hold"/>
                                        <p:tgtEl>
                                          <p:spTgt spid="118"/>
                                        </p:tgtEl>
                                        <p:attrNameLst>
                                          <p:attrName>ppt_x</p:attrName>
                                          <p:attrName>ppt_y</p:attrName>
                                        </p:attrNameLst>
                                      </p:cBhvr>
                                      <p:rCtr x="0" y="1875"/>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6"/>
                                        </p:tgtEl>
                                        <p:attrNameLst>
                                          <p:attrName>style.visibility</p:attrName>
                                        </p:attrNameLst>
                                      </p:cBhvr>
                                      <p:to>
                                        <p:strVal val="visible"/>
                                      </p:to>
                                    </p:set>
                                    <p:animEffect transition="in" filter="wipe(left)">
                                      <p:cBhvr>
                                        <p:cTn id="34" dur="500"/>
                                        <p:tgtEl>
                                          <p:spTgt spid="266"/>
                                        </p:tgtEl>
                                      </p:cBhvr>
                                    </p:animEffect>
                                  </p:childTnLst>
                                </p:cTn>
                              </p:par>
                              <p:par>
                                <p:cTn id="35" presetID="2" presetClass="entr" presetSubtype="2" decel="100000" fill="hold" nodeType="withEffect">
                                  <p:stCondLst>
                                    <p:cond delay="0"/>
                                  </p:stCondLst>
                                  <p:childTnLst>
                                    <p:set>
                                      <p:cBhvr>
                                        <p:cTn id="36" dur="1" fill="hold">
                                          <p:stCondLst>
                                            <p:cond delay="0"/>
                                          </p:stCondLst>
                                        </p:cTn>
                                        <p:tgtEl>
                                          <p:spTgt spid="300"/>
                                        </p:tgtEl>
                                        <p:attrNameLst>
                                          <p:attrName>style.visibility</p:attrName>
                                        </p:attrNameLst>
                                      </p:cBhvr>
                                      <p:to>
                                        <p:strVal val="visible"/>
                                      </p:to>
                                    </p:set>
                                    <p:anim calcmode="lin" valueType="num">
                                      <p:cBhvr additive="base">
                                        <p:cTn id="37" dur="500" fill="hold"/>
                                        <p:tgtEl>
                                          <p:spTgt spid="300"/>
                                        </p:tgtEl>
                                        <p:attrNameLst>
                                          <p:attrName>ppt_x</p:attrName>
                                        </p:attrNameLst>
                                      </p:cBhvr>
                                      <p:tavLst>
                                        <p:tav tm="0">
                                          <p:val>
                                            <p:strVal val="1+#ppt_w/2"/>
                                          </p:val>
                                        </p:tav>
                                        <p:tav tm="100000">
                                          <p:val>
                                            <p:strVal val="#ppt_x"/>
                                          </p:val>
                                        </p:tav>
                                      </p:tavLst>
                                    </p:anim>
                                    <p:anim calcmode="lin" valueType="num">
                                      <p:cBhvr additive="base">
                                        <p:cTn id="38" dur="500" fill="hold"/>
                                        <p:tgtEl>
                                          <p:spTgt spid="300"/>
                                        </p:tgtEl>
                                        <p:attrNameLst>
                                          <p:attrName>ppt_y</p:attrName>
                                        </p:attrNameLst>
                                      </p:cBhvr>
                                      <p:tavLst>
                                        <p:tav tm="0">
                                          <p:val>
                                            <p:strVal val="#ppt_y"/>
                                          </p:val>
                                        </p:tav>
                                        <p:tav tm="100000">
                                          <p:val>
                                            <p:strVal val="#ppt_y"/>
                                          </p:val>
                                        </p:tav>
                                      </p:tavLst>
                                    </p:anim>
                                  </p:childTnLst>
                                </p:cTn>
                              </p:par>
                              <p:par>
                                <p:cTn id="39" presetID="64" presetClass="path" presetSubtype="0" accel="50000" decel="50000" fill="hold" nodeType="withEffect">
                                  <p:stCondLst>
                                    <p:cond delay="500"/>
                                  </p:stCondLst>
                                  <p:childTnLst>
                                    <p:animMotion origin="layout" path="M 6.25E-7 1.85185E-6 L 6.25E-7 0.41921 " pathEditMode="relative" rAng="0" ptsTypes="AA">
                                      <p:cBhvr>
                                        <p:cTn id="40" dur="1000" fill="hold"/>
                                        <p:tgtEl>
                                          <p:spTgt spid="300"/>
                                        </p:tgtEl>
                                        <p:attrNameLst>
                                          <p:attrName>ppt_x</p:attrName>
                                          <p:attrName>ppt_y</p:attrName>
                                        </p:attrNameLst>
                                      </p:cBhvr>
                                      <p:rCtr x="0" y="20949"/>
                                    </p:animMotion>
                                  </p:childTnLst>
                                </p:cTn>
                              </p:par>
                              <p:par>
                                <p:cTn id="41" presetID="2" presetClass="entr" presetSubtype="2" decel="100000" fill="hold" nodeType="withEffect">
                                  <p:stCondLst>
                                    <p:cond delay="0"/>
                                  </p:stCondLst>
                                  <p:childTnLst>
                                    <p:set>
                                      <p:cBhvr>
                                        <p:cTn id="42" dur="1" fill="hold">
                                          <p:stCondLst>
                                            <p:cond delay="0"/>
                                          </p:stCondLst>
                                        </p:cTn>
                                        <p:tgtEl>
                                          <p:spTgt spid="276"/>
                                        </p:tgtEl>
                                        <p:attrNameLst>
                                          <p:attrName>style.visibility</p:attrName>
                                        </p:attrNameLst>
                                      </p:cBhvr>
                                      <p:to>
                                        <p:strVal val="visible"/>
                                      </p:to>
                                    </p:set>
                                    <p:anim calcmode="lin" valueType="num">
                                      <p:cBhvr additive="base">
                                        <p:cTn id="43" dur="500" fill="hold"/>
                                        <p:tgtEl>
                                          <p:spTgt spid="276"/>
                                        </p:tgtEl>
                                        <p:attrNameLst>
                                          <p:attrName>ppt_x</p:attrName>
                                        </p:attrNameLst>
                                      </p:cBhvr>
                                      <p:tavLst>
                                        <p:tav tm="0">
                                          <p:val>
                                            <p:strVal val="1+#ppt_w/2"/>
                                          </p:val>
                                        </p:tav>
                                        <p:tav tm="100000">
                                          <p:val>
                                            <p:strVal val="#ppt_x"/>
                                          </p:val>
                                        </p:tav>
                                      </p:tavLst>
                                    </p:anim>
                                    <p:anim calcmode="lin" valueType="num">
                                      <p:cBhvr additive="base">
                                        <p:cTn id="44" dur="500" fill="hold"/>
                                        <p:tgtEl>
                                          <p:spTgt spid="276"/>
                                        </p:tgtEl>
                                        <p:attrNameLst>
                                          <p:attrName>ppt_y</p:attrName>
                                        </p:attrNameLst>
                                      </p:cBhvr>
                                      <p:tavLst>
                                        <p:tav tm="0">
                                          <p:val>
                                            <p:strVal val="#ppt_y"/>
                                          </p:val>
                                        </p:tav>
                                        <p:tav tm="100000">
                                          <p:val>
                                            <p:strVal val="#ppt_y"/>
                                          </p:val>
                                        </p:tav>
                                      </p:tavLst>
                                    </p:anim>
                                  </p:childTnLst>
                                </p:cTn>
                              </p:par>
                              <p:par>
                                <p:cTn id="45" presetID="64" presetClass="path" presetSubtype="0" accel="50000" decel="50000" fill="hold" nodeType="withEffect">
                                  <p:stCondLst>
                                    <p:cond delay="500"/>
                                  </p:stCondLst>
                                  <p:childTnLst>
                                    <p:animMotion origin="layout" path="M 6.25E-7 1.85185E-6 L 6.25E-7 -0.2794 " pathEditMode="relative" rAng="0" ptsTypes="AA">
                                      <p:cBhvr>
                                        <p:cTn id="46" dur="1000" fill="hold"/>
                                        <p:tgtEl>
                                          <p:spTgt spid="276"/>
                                        </p:tgtEl>
                                        <p:attrNameLst>
                                          <p:attrName>ppt_x</p:attrName>
                                          <p:attrName>ppt_y</p:attrName>
                                        </p:attrNameLst>
                                      </p:cBhvr>
                                      <p:rCtr x="0" y="-13981"/>
                                    </p:animMotion>
                                  </p:childTnLst>
                                </p:cTn>
                              </p:par>
                              <p:par>
                                <p:cTn id="47" presetID="2" presetClass="entr" presetSubtype="2" decel="100000" fill="hold" nodeType="withEffect">
                                  <p:stCondLst>
                                    <p:cond delay="0"/>
                                  </p:stCondLst>
                                  <p:childTnLst>
                                    <p:set>
                                      <p:cBhvr>
                                        <p:cTn id="48" dur="1" fill="hold">
                                          <p:stCondLst>
                                            <p:cond delay="0"/>
                                          </p:stCondLst>
                                        </p:cTn>
                                        <p:tgtEl>
                                          <p:spTgt spid="294"/>
                                        </p:tgtEl>
                                        <p:attrNameLst>
                                          <p:attrName>style.visibility</p:attrName>
                                        </p:attrNameLst>
                                      </p:cBhvr>
                                      <p:to>
                                        <p:strVal val="visible"/>
                                      </p:to>
                                    </p:set>
                                    <p:anim calcmode="lin" valueType="num">
                                      <p:cBhvr additive="base">
                                        <p:cTn id="49" dur="500" fill="hold"/>
                                        <p:tgtEl>
                                          <p:spTgt spid="294"/>
                                        </p:tgtEl>
                                        <p:attrNameLst>
                                          <p:attrName>ppt_x</p:attrName>
                                        </p:attrNameLst>
                                      </p:cBhvr>
                                      <p:tavLst>
                                        <p:tav tm="0">
                                          <p:val>
                                            <p:strVal val="1+#ppt_w/2"/>
                                          </p:val>
                                        </p:tav>
                                        <p:tav tm="100000">
                                          <p:val>
                                            <p:strVal val="#ppt_x"/>
                                          </p:val>
                                        </p:tav>
                                      </p:tavLst>
                                    </p:anim>
                                    <p:anim calcmode="lin" valueType="num">
                                      <p:cBhvr additive="base">
                                        <p:cTn id="50" dur="500" fill="hold"/>
                                        <p:tgtEl>
                                          <p:spTgt spid="294"/>
                                        </p:tgtEl>
                                        <p:attrNameLst>
                                          <p:attrName>ppt_y</p:attrName>
                                        </p:attrNameLst>
                                      </p:cBhvr>
                                      <p:tavLst>
                                        <p:tav tm="0">
                                          <p:val>
                                            <p:strVal val="#ppt_y"/>
                                          </p:val>
                                        </p:tav>
                                        <p:tav tm="100000">
                                          <p:val>
                                            <p:strVal val="#ppt_y"/>
                                          </p:val>
                                        </p:tav>
                                      </p:tavLst>
                                    </p:anim>
                                  </p:childTnLst>
                                </p:cTn>
                              </p:par>
                              <p:par>
                                <p:cTn id="51" presetID="64" presetClass="path" presetSubtype="0" accel="50000" decel="50000" fill="hold" nodeType="withEffect">
                                  <p:stCondLst>
                                    <p:cond delay="500"/>
                                  </p:stCondLst>
                                  <p:childTnLst>
                                    <p:animMotion origin="layout" path="M 6.25E-7 1.85185E-6 L 6.25E-7 0.2794 " pathEditMode="relative" rAng="0" ptsTypes="AA">
                                      <p:cBhvr>
                                        <p:cTn id="52" dur="1000" fill="hold"/>
                                        <p:tgtEl>
                                          <p:spTgt spid="294"/>
                                        </p:tgtEl>
                                        <p:attrNameLst>
                                          <p:attrName>ppt_x</p:attrName>
                                          <p:attrName>ppt_y</p:attrName>
                                        </p:attrNameLst>
                                      </p:cBhvr>
                                      <p:rCtr x="0" y="13958"/>
                                    </p:animMotion>
                                  </p:childTnLst>
                                </p:cTn>
                              </p:par>
                              <p:par>
                                <p:cTn id="53" presetID="2" presetClass="entr" presetSubtype="2" decel="100000" fill="hold" nodeType="withEffect">
                                  <p:stCondLst>
                                    <p:cond delay="0"/>
                                  </p:stCondLst>
                                  <p:childTnLst>
                                    <p:set>
                                      <p:cBhvr>
                                        <p:cTn id="54" dur="1" fill="hold">
                                          <p:stCondLst>
                                            <p:cond delay="0"/>
                                          </p:stCondLst>
                                        </p:cTn>
                                        <p:tgtEl>
                                          <p:spTgt spid="282"/>
                                        </p:tgtEl>
                                        <p:attrNameLst>
                                          <p:attrName>style.visibility</p:attrName>
                                        </p:attrNameLst>
                                      </p:cBhvr>
                                      <p:to>
                                        <p:strVal val="visible"/>
                                      </p:to>
                                    </p:set>
                                    <p:anim calcmode="lin" valueType="num">
                                      <p:cBhvr additive="base">
                                        <p:cTn id="55" dur="500" fill="hold"/>
                                        <p:tgtEl>
                                          <p:spTgt spid="282"/>
                                        </p:tgtEl>
                                        <p:attrNameLst>
                                          <p:attrName>ppt_x</p:attrName>
                                        </p:attrNameLst>
                                      </p:cBhvr>
                                      <p:tavLst>
                                        <p:tav tm="0">
                                          <p:val>
                                            <p:strVal val="1+#ppt_w/2"/>
                                          </p:val>
                                        </p:tav>
                                        <p:tav tm="100000">
                                          <p:val>
                                            <p:strVal val="#ppt_x"/>
                                          </p:val>
                                        </p:tav>
                                      </p:tavLst>
                                    </p:anim>
                                    <p:anim calcmode="lin" valueType="num">
                                      <p:cBhvr additive="base">
                                        <p:cTn id="56" dur="500" fill="hold"/>
                                        <p:tgtEl>
                                          <p:spTgt spid="282"/>
                                        </p:tgtEl>
                                        <p:attrNameLst>
                                          <p:attrName>ppt_y</p:attrName>
                                        </p:attrNameLst>
                                      </p:cBhvr>
                                      <p:tavLst>
                                        <p:tav tm="0">
                                          <p:val>
                                            <p:strVal val="#ppt_y"/>
                                          </p:val>
                                        </p:tav>
                                        <p:tav tm="100000">
                                          <p:val>
                                            <p:strVal val="#ppt_y"/>
                                          </p:val>
                                        </p:tav>
                                      </p:tavLst>
                                    </p:anim>
                                  </p:childTnLst>
                                </p:cTn>
                              </p:par>
                              <p:par>
                                <p:cTn id="57" presetID="64" presetClass="path" presetSubtype="0" accel="50000" decel="50000" fill="hold" nodeType="withEffect">
                                  <p:stCondLst>
                                    <p:cond delay="500"/>
                                  </p:stCondLst>
                                  <p:childTnLst>
                                    <p:animMotion origin="layout" path="M 6.25E-7 1.85185E-6 L 6.25E-7 -0.13982 " pathEditMode="relative" rAng="0" ptsTypes="AA">
                                      <p:cBhvr>
                                        <p:cTn id="58" dur="1000" fill="hold"/>
                                        <p:tgtEl>
                                          <p:spTgt spid="282"/>
                                        </p:tgtEl>
                                        <p:attrNameLst>
                                          <p:attrName>ppt_x</p:attrName>
                                          <p:attrName>ppt_y</p:attrName>
                                        </p:attrNameLst>
                                      </p:cBhvr>
                                      <p:rCtr x="0" y="-6991"/>
                                    </p:animMotion>
                                  </p:childTnLst>
                                </p:cTn>
                              </p:par>
                              <p:par>
                                <p:cTn id="59" presetID="2" presetClass="entr" presetSubtype="2" decel="100000" fill="hold" nodeType="withEffect">
                                  <p:stCondLst>
                                    <p:cond delay="0"/>
                                  </p:stCondLst>
                                  <p:childTnLst>
                                    <p:set>
                                      <p:cBhvr>
                                        <p:cTn id="60" dur="1" fill="hold">
                                          <p:stCondLst>
                                            <p:cond delay="0"/>
                                          </p:stCondLst>
                                        </p:cTn>
                                        <p:tgtEl>
                                          <p:spTgt spid="288"/>
                                        </p:tgtEl>
                                        <p:attrNameLst>
                                          <p:attrName>style.visibility</p:attrName>
                                        </p:attrNameLst>
                                      </p:cBhvr>
                                      <p:to>
                                        <p:strVal val="visible"/>
                                      </p:to>
                                    </p:set>
                                    <p:anim calcmode="lin" valueType="num">
                                      <p:cBhvr additive="base">
                                        <p:cTn id="61" dur="500" fill="hold"/>
                                        <p:tgtEl>
                                          <p:spTgt spid="288"/>
                                        </p:tgtEl>
                                        <p:attrNameLst>
                                          <p:attrName>ppt_x</p:attrName>
                                        </p:attrNameLst>
                                      </p:cBhvr>
                                      <p:tavLst>
                                        <p:tav tm="0">
                                          <p:val>
                                            <p:strVal val="1+#ppt_w/2"/>
                                          </p:val>
                                        </p:tav>
                                        <p:tav tm="100000">
                                          <p:val>
                                            <p:strVal val="#ppt_x"/>
                                          </p:val>
                                        </p:tav>
                                      </p:tavLst>
                                    </p:anim>
                                    <p:anim calcmode="lin" valueType="num">
                                      <p:cBhvr additive="base">
                                        <p:cTn id="62" dur="500" fill="hold"/>
                                        <p:tgtEl>
                                          <p:spTgt spid="288"/>
                                        </p:tgtEl>
                                        <p:attrNameLst>
                                          <p:attrName>ppt_y</p:attrName>
                                        </p:attrNameLst>
                                      </p:cBhvr>
                                      <p:tavLst>
                                        <p:tav tm="0">
                                          <p:val>
                                            <p:strVal val="#ppt_y"/>
                                          </p:val>
                                        </p:tav>
                                        <p:tav tm="100000">
                                          <p:val>
                                            <p:strVal val="#ppt_y"/>
                                          </p:val>
                                        </p:tav>
                                      </p:tavLst>
                                    </p:anim>
                                  </p:childTnLst>
                                </p:cTn>
                              </p:par>
                              <p:par>
                                <p:cTn id="63" presetID="64" presetClass="path" presetSubtype="0" accel="50000" decel="50000" fill="hold" nodeType="withEffect">
                                  <p:stCondLst>
                                    <p:cond delay="500"/>
                                  </p:stCondLst>
                                  <p:childTnLst>
                                    <p:animMotion origin="layout" path="M 6.25E-7 1.85185E-6 L 6.25E-7 0.13935 " pathEditMode="relative" rAng="0" ptsTypes="AA">
                                      <p:cBhvr>
                                        <p:cTn id="64" dur="1000" fill="hold"/>
                                        <p:tgtEl>
                                          <p:spTgt spid="288"/>
                                        </p:tgtEl>
                                        <p:attrNameLst>
                                          <p:attrName>ppt_x</p:attrName>
                                          <p:attrName>ppt_y</p:attrName>
                                        </p:attrNameLst>
                                      </p:cBhvr>
                                      <p:rCtr x="0" y="6968"/>
                                    </p:animMotion>
                                  </p:childTnLst>
                                </p:cTn>
                              </p:par>
                              <p:par>
                                <p:cTn id="65" presetID="2" presetClass="entr" presetSubtype="2" decel="100000" fill="hold" nodeType="withEffect">
                                  <p:stCondLst>
                                    <p:cond delay="0"/>
                                  </p:stCondLst>
                                  <p:childTnLst>
                                    <p:set>
                                      <p:cBhvr>
                                        <p:cTn id="66" dur="1" fill="hold">
                                          <p:stCondLst>
                                            <p:cond delay="0"/>
                                          </p:stCondLst>
                                        </p:cTn>
                                        <p:tgtEl>
                                          <p:spTgt spid="270"/>
                                        </p:tgtEl>
                                        <p:attrNameLst>
                                          <p:attrName>style.visibility</p:attrName>
                                        </p:attrNameLst>
                                      </p:cBhvr>
                                      <p:to>
                                        <p:strVal val="visible"/>
                                      </p:to>
                                    </p:set>
                                    <p:anim calcmode="lin" valueType="num">
                                      <p:cBhvr additive="base">
                                        <p:cTn id="67" dur="500" fill="hold"/>
                                        <p:tgtEl>
                                          <p:spTgt spid="270"/>
                                        </p:tgtEl>
                                        <p:attrNameLst>
                                          <p:attrName>ppt_x</p:attrName>
                                        </p:attrNameLst>
                                      </p:cBhvr>
                                      <p:tavLst>
                                        <p:tav tm="0">
                                          <p:val>
                                            <p:strVal val="1+#ppt_w/2"/>
                                          </p:val>
                                        </p:tav>
                                        <p:tav tm="100000">
                                          <p:val>
                                            <p:strVal val="#ppt_x"/>
                                          </p:val>
                                        </p:tav>
                                      </p:tavLst>
                                    </p:anim>
                                    <p:anim calcmode="lin" valueType="num">
                                      <p:cBhvr additive="base">
                                        <p:cTn id="68" dur="500" fill="hold"/>
                                        <p:tgtEl>
                                          <p:spTgt spid="270"/>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1" presetClass="entr" presetSubtype="0" fill="hold" nodeType="afterEffect">
                                  <p:stCondLst>
                                    <p:cond delay="0"/>
                                  </p:stCondLst>
                                  <p:childTnLst>
                                    <p:set>
                                      <p:cBhvr>
                                        <p:cTn id="71" dur="1" fill="hold">
                                          <p:stCondLst>
                                            <p:cond delay="0"/>
                                          </p:stCondLst>
                                        </p:cTn>
                                        <p:tgtEl>
                                          <p:spTgt spid="306"/>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30"/>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312"/>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336"/>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1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324"/>
                                        </p:tgtEl>
                                        <p:attrNameLst>
                                          <p:attrName>style.visibility</p:attrName>
                                        </p:attrNameLst>
                                      </p:cBhvr>
                                      <p:to>
                                        <p:strVal val="visible"/>
                                      </p:to>
                                    </p:set>
                                  </p:childTnLst>
                                </p:cTn>
                              </p:par>
                              <p:par>
                                <p:cTn id="82" presetID="1" presetClass="exit" presetSubtype="0" fill="hold" nodeType="withEffect">
                                  <p:stCondLst>
                                    <p:cond delay="0"/>
                                  </p:stCondLst>
                                  <p:childTnLst>
                                    <p:set>
                                      <p:cBhvr>
                                        <p:cTn id="83" dur="1" fill="hold">
                                          <p:stCondLst>
                                            <p:cond delay="0"/>
                                          </p:stCondLst>
                                        </p:cTn>
                                        <p:tgtEl>
                                          <p:spTgt spid="300"/>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276"/>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294"/>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282"/>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288"/>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2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4"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D2394F3-0295-4ECA-9619-58EC27F42266}"/>
              </a:ext>
            </a:extLst>
          </p:cNvPr>
          <p:cNvGrpSpPr/>
          <p:nvPr/>
        </p:nvGrpSpPr>
        <p:grpSpPr>
          <a:xfrm>
            <a:off x="8267350" y="3745161"/>
            <a:ext cx="1082039" cy="337662"/>
            <a:chOff x="2913594" y="4047569"/>
            <a:chExt cx="1082039" cy="337662"/>
          </a:xfrm>
        </p:grpSpPr>
        <p:cxnSp>
          <p:nvCxnSpPr>
            <p:cNvPr id="4" name="Straight Connector 3">
              <a:extLst>
                <a:ext uri="{FF2B5EF4-FFF2-40B4-BE49-F238E27FC236}">
                  <a16:creationId xmlns:a16="http://schemas.microsoft.com/office/drawing/2014/main" id="{EAE843C8-5048-4DFA-8229-59F9D930FDE1}"/>
                </a:ext>
              </a:extLst>
            </p:cNvPr>
            <p:cNvCxnSpPr>
              <a:cxnSpLocks/>
            </p:cNvCxnSpPr>
            <p:nvPr/>
          </p:nvCxnSpPr>
          <p:spPr>
            <a:xfrm>
              <a:off x="2913594" y="4220661"/>
              <a:ext cx="698286"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8781D8A0-507D-4FC7-B35A-7B47554950C5}"/>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9A8693B2-1CFC-4A04-9732-DEDB6CF6773A}"/>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DCAACF6-F3AC-4E80-8817-9A7CFDFE5FC5}"/>
              </a:ext>
            </a:extLst>
          </p:cNvPr>
          <p:cNvGrpSpPr/>
          <p:nvPr/>
        </p:nvGrpSpPr>
        <p:grpSpPr>
          <a:xfrm>
            <a:off x="9041633" y="3633548"/>
            <a:ext cx="2565464" cy="558532"/>
            <a:chOff x="9075003" y="1089418"/>
            <a:chExt cx="2565464" cy="558532"/>
          </a:xfrm>
        </p:grpSpPr>
        <p:grpSp>
          <p:nvGrpSpPr>
            <p:cNvPr id="8" name="Group 7">
              <a:extLst>
                <a:ext uri="{FF2B5EF4-FFF2-40B4-BE49-F238E27FC236}">
                  <a16:creationId xmlns:a16="http://schemas.microsoft.com/office/drawing/2014/main" id="{E5FABE72-5617-4BBE-8F8B-78583B2EEDA4}"/>
                </a:ext>
              </a:extLst>
            </p:cNvPr>
            <p:cNvGrpSpPr/>
            <p:nvPr/>
          </p:nvGrpSpPr>
          <p:grpSpPr>
            <a:xfrm rot="10800000">
              <a:off x="9075003" y="1282089"/>
              <a:ext cx="1011389" cy="173189"/>
              <a:chOff x="2804160" y="4136418"/>
              <a:chExt cx="1011389" cy="173189"/>
            </a:xfrm>
          </p:grpSpPr>
          <p:cxnSp>
            <p:nvCxnSpPr>
              <p:cNvPr id="11" name="Straight Connector 10">
                <a:extLst>
                  <a:ext uri="{FF2B5EF4-FFF2-40B4-BE49-F238E27FC236}">
                    <a16:creationId xmlns:a16="http://schemas.microsoft.com/office/drawing/2014/main" id="{DFD6EEE7-B135-461B-8383-34BCC21640B9}"/>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4022770-543B-4087-897E-DD8B0652598B}"/>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57895C7E-817A-4D29-9A35-47FA132862CB}"/>
                </a:ext>
              </a:extLst>
            </p:cNvPr>
            <p:cNvSpPr/>
            <p:nvPr/>
          </p:nvSpPr>
          <p:spPr bwMode="auto">
            <a:xfrm>
              <a:off x="9631273" y="108941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App Insights</a:t>
              </a:r>
            </a:p>
          </p:txBody>
        </p:sp>
        <p:pic>
          <p:nvPicPr>
            <p:cNvPr id="10" name="Graphic 9">
              <a:extLst>
                <a:ext uri="{FF2B5EF4-FFF2-40B4-BE49-F238E27FC236}">
                  <a16:creationId xmlns:a16="http://schemas.microsoft.com/office/drawing/2014/main" id="{E13A7C6D-8442-4AED-BFE6-D7555AE3EA5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83036" y="1215996"/>
              <a:ext cx="305376" cy="305376"/>
            </a:xfrm>
            <a:prstGeom prst="rect">
              <a:avLst/>
            </a:prstGeom>
          </p:spPr>
        </p:pic>
      </p:grpSp>
      <p:grpSp>
        <p:nvGrpSpPr>
          <p:cNvPr id="42" name="Group 41">
            <a:extLst>
              <a:ext uri="{FF2B5EF4-FFF2-40B4-BE49-F238E27FC236}">
                <a16:creationId xmlns:a16="http://schemas.microsoft.com/office/drawing/2014/main" id="{C9E44822-304E-4630-91BA-728EB4139466}"/>
              </a:ext>
            </a:extLst>
          </p:cNvPr>
          <p:cNvGrpSpPr/>
          <p:nvPr/>
        </p:nvGrpSpPr>
        <p:grpSpPr>
          <a:xfrm>
            <a:off x="9041633" y="3633548"/>
            <a:ext cx="2565464" cy="558532"/>
            <a:chOff x="9075003" y="2047812"/>
            <a:chExt cx="2565464" cy="558532"/>
          </a:xfrm>
        </p:grpSpPr>
        <p:grpSp>
          <p:nvGrpSpPr>
            <p:cNvPr id="43" name="Group 42">
              <a:extLst>
                <a:ext uri="{FF2B5EF4-FFF2-40B4-BE49-F238E27FC236}">
                  <a16:creationId xmlns:a16="http://schemas.microsoft.com/office/drawing/2014/main" id="{220F0436-D219-4EBE-B45D-4ABF9F1CA9C0}"/>
                </a:ext>
              </a:extLst>
            </p:cNvPr>
            <p:cNvGrpSpPr/>
            <p:nvPr/>
          </p:nvGrpSpPr>
          <p:grpSpPr>
            <a:xfrm rot="10800000">
              <a:off x="9075003" y="2240484"/>
              <a:ext cx="1011389" cy="173189"/>
              <a:chOff x="2804160" y="4136418"/>
              <a:chExt cx="1011389" cy="173189"/>
            </a:xfrm>
          </p:grpSpPr>
          <p:cxnSp>
            <p:nvCxnSpPr>
              <p:cNvPr id="46" name="Straight Connector 45">
                <a:extLst>
                  <a:ext uri="{FF2B5EF4-FFF2-40B4-BE49-F238E27FC236}">
                    <a16:creationId xmlns:a16="http://schemas.microsoft.com/office/drawing/2014/main" id="{9638F908-84EA-48F3-B817-45E16C30A12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E88BED6-5DA6-4DAF-81D7-337236D061A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4" name="Rectangle 43">
              <a:extLst>
                <a:ext uri="{FF2B5EF4-FFF2-40B4-BE49-F238E27FC236}">
                  <a16:creationId xmlns:a16="http://schemas.microsoft.com/office/drawing/2014/main" id="{1E2C9729-FEB0-49A8-8F80-229D67521E94}"/>
                </a:ext>
              </a:extLst>
            </p:cNvPr>
            <p:cNvSpPr/>
            <p:nvPr/>
          </p:nvSpPr>
          <p:spPr bwMode="auto">
            <a:xfrm>
              <a:off x="9631273" y="204781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Datadog</a:t>
              </a:r>
            </a:p>
          </p:txBody>
        </p:sp>
        <p:pic>
          <p:nvPicPr>
            <p:cNvPr id="45" name="Picture 2" descr="See the source image">
              <a:extLst>
                <a:ext uri="{FF2B5EF4-FFF2-40B4-BE49-F238E27FC236}">
                  <a16:creationId xmlns:a16="http://schemas.microsoft.com/office/drawing/2014/main" id="{3E842445-1B25-41B4-BEF7-A3978F0F93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911" y="2159266"/>
              <a:ext cx="335626" cy="3356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F5D7C491-4DEE-4B41-844B-65C6CEBE6821}"/>
              </a:ext>
            </a:extLst>
          </p:cNvPr>
          <p:cNvGrpSpPr/>
          <p:nvPr/>
        </p:nvGrpSpPr>
        <p:grpSpPr>
          <a:xfrm>
            <a:off x="9041633" y="3633548"/>
            <a:ext cx="2565464" cy="558532"/>
            <a:chOff x="9075003" y="3007866"/>
            <a:chExt cx="2565464" cy="558532"/>
          </a:xfrm>
        </p:grpSpPr>
        <p:grpSp>
          <p:nvGrpSpPr>
            <p:cNvPr id="49" name="Group 48">
              <a:extLst>
                <a:ext uri="{FF2B5EF4-FFF2-40B4-BE49-F238E27FC236}">
                  <a16:creationId xmlns:a16="http://schemas.microsoft.com/office/drawing/2014/main" id="{FEB9DA51-7958-466C-A305-1455152F0CF9}"/>
                </a:ext>
              </a:extLst>
            </p:cNvPr>
            <p:cNvGrpSpPr/>
            <p:nvPr/>
          </p:nvGrpSpPr>
          <p:grpSpPr>
            <a:xfrm rot="10800000">
              <a:off x="9075003" y="3200538"/>
              <a:ext cx="1011389" cy="173189"/>
              <a:chOff x="2804160" y="4136418"/>
              <a:chExt cx="1011389" cy="173189"/>
            </a:xfrm>
          </p:grpSpPr>
          <p:cxnSp>
            <p:nvCxnSpPr>
              <p:cNvPr id="52" name="Straight Connector 51">
                <a:extLst>
                  <a:ext uri="{FF2B5EF4-FFF2-40B4-BE49-F238E27FC236}">
                    <a16:creationId xmlns:a16="http://schemas.microsoft.com/office/drawing/2014/main" id="{ED09C5AE-A729-47C3-9F41-412D3C5B12DB}"/>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69CD615-BB0D-42DF-8D0A-9D751B153AA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0" name="Rectangle 49">
              <a:extLst>
                <a:ext uri="{FF2B5EF4-FFF2-40B4-BE49-F238E27FC236}">
                  <a16:creationId xmlns:a16="http://schemas.microsoft.com/office/drawing/2014/main" id="{C91D3C55-5A03-4B58-88F3-B5A2B70A6652}"/>
                </a:ext>
              </a:extLst>
            </p:cNvPr>
            <p:cNvSpPr/>
            <p:nvPr/>
          </p:nvSpPr>
          <p:spPr bwMode="auto">
            <a:xfrm>
              <a:off x="9631273" y="300786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Instana</a:t>
              </a:r>
              <a:endParaRPr lang="en-US" sz="1600">
                <a:solidFill>
                  <a:srgbClr val="000000"/>
                </a:solidFill>
                <a:latin typeface="+mj-lt"/>
                <a:ea typeface="Segoe UI" pitchFamily="34" charset="0"/>
                <a:cs typeface="Segoe UI" pitchFamily="34" charset="0"/>
              </a:endParaRPr>
            </a:p>
          </p:txBody>
        </p:sp>
        <p:pic>
          <p:nvPicPr>
            <p:cNvPr id="51" name="Picture 4" descr="See the source image">
              <a:extLst>
                <a:ext uri="{FF2B5EF4-FFF2-40B4-BE49-F238E27FC236}">
                  <a16:creationId xmlns:a16="http://schemas.microsoft.com/office/drawing/2014/main" id="{C0368E32-BBD3-4FBA-A498-53A2FECF06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758016" y="3082014"/>
              <a:ext cx="355416" cy="410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4B7D1787-3035-47DA-BFBB-6512BAC2BB91}"/>
              </a:ext>
            </a:extLst>
          </p:cNvPr>
          <p:cNvGrpSpPr/>
          <p:nvPr/>
        </p:nvGrpSpPr>
        <p:grpSpPr>
          <a:xfrm>
            <a:off x="9041633" y="3633548"/>
            <a:ext cx="2565464" cy="558532"/>
            <a:chOff x="9075003" y="3940997"/>
            <a:chExt cx="2565464" cy="558532"/>
          </a:xfrm>
        </p:grpSpPr>
        <p:grpSp>
          <p:nvGrpSpPr>
            <p:cNvPr id="55" name="Group 54">
              <a:extLst>
                <a:ext uri="{FF2B5EF4-FFF2-40B4-BE49-F238E27FC236}">
                  <a16:creationId xmlns:a16="http://schemas.microsoft.com/office/drawing/2014/main" id="{B3242C79-BE50-4EFA-AB6D-E788A3B27429}"/>
                </a:ext>
              </a:extLst>
            </p:cNvPr>
            <p:cNvGrpSpPr/>
            <p:nvPr/>
          </p:nvGrpSpPr>
          <p:grpSpPr>
            <a:xfrm rot="10800000">
              <a:off x="9075003" y="4133668"/>
              <a:ext cx="1011389" cy="173189"/>
              <a:chOff x="2804160" y="4136418"/>
              <a:chExt cx="1011389" cy="173189"/>
            </a:xfrm>
          </p:grpSpPr>
          <p:cxnSp>
            <p:nvCxnSpPr>
              <p:cNvPr id="58" name="Straight Connector 57">
                <a:extLst>
                  <a:ext uri="{FF2B5EF4-FFF2-40B4-BE49-F238E27FC236}">
                    <a16:creationId xmlns:a16="http://schemas.microsoft.com/office/drawing/2014/main" id="{7DAEFE6A-B580-4E12-8A33-DAB44F9814AD}"/>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0E0E684A-5C95-4C24-84D2-BB14D4BBD9B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ED845595-8226-4395-AA46-65416DA1148A}"/>
                </a:ext>
              </a:extLst>
            </p:cNvPr>
            <p:cNvSpPr/>
            <p:nvPr/>
          </p:nvSpPr>
          <p:spPr bwMode="auto">
            <a:xfrm>
              <a:off x="9631273" y="394099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Jaeger</a:t>
              </a:r>
            </a:p>
          </p:txBody>
        </p:sp>
        <p:pic>
          <p:nvPicPr>
            <p:cNvPr id="57" name="Picture 6" descr="See the source image">
              <a:extLst>
                <a:ext uri="{FF2B5EF4-FFF2-40B4-BE49-F238E27FC236}">
                  <a16:creationId xmlns:a16="http://schemas.microsoft.com/office/drawing/2014/main" id="{1722EA67-D6C0-4768-B020-9E4A695A01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0900" y="3975440"/>
              <a:ext cx="489648" cy="489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a:extLst>
              <a:ext uri="{FF2B5EF4-FFF2-40B4-BE49-F238E27FC236}">
                <a16:creationId xmlns:a16="http://schemas.microsoft.com/office/drawing/2014/main" id="{9D6C0DB4-8C88-44B2-87A3-A61C242D386E}"/>
              </a:ext>
            </a:extLst>
          </p:cNvPr>
          <p:cNvGrpSpPr/>
          <p:nvPr/>
        </p:nvGrpSpPr>
        <p:grpSpPr>
          <a:xfrm>
            <a:off x="9041633" y="3633548"/>
            <a:ext cx="2565464" cy="558532"/>
            <a:chOff x="9075003" y="4922991"/>
            <a:chExt cx="2565464" cy="558532"/>
          </a:xfrm>
        </p:grpSpPr>
        <p:grpSp>
          <p:nvGrpSpPr>
            <p:cNvPr id="61" name="Group 60">
              <a:extLst>
                <a:ext uri="{FF2B5EF4-FFF2-40B4-BE49-F238E27FC236}">
                  <a16:creationId xmlns:a16="http://schemas.microsoft.com/office/drawing/2014/main" id="{005F1428-8221-4E5D-98B7-15A20CBA6D32}"/>
                </a:ext>
              </a:extLst>
            </p:cNvPr>
            <p:cNvGrpSpPr/>
            <p:nvPr/>
          </p:nvGrpSpPr>
          <p:grpSpPr>
            <a:xfrm rot="10800000">
              <a:off x="9075003" y="5115662"/>
              <a:ext cx="1011389" cy="173189"/>
              <a:chOff x="2804160" y="4136418"/>
              <a:chExt cx="1011389" cy="173189"/>
            </a:xfrm>
          </p:grpSpPr>
          <p:cxnSp>
            <p:nvCxnSpPr>
              <p:cNvPr id="64" name="Straight Connector 63">
                <a:extLst>
                  <a:ext uri="{FF2B5EF4-FFF2-40B4-BE49-F238E27FC236}">
                    <a16:creationId xmlns:a16="http://schemas.microsoft.com/office/drawing/2014/main" id="{29F4503B-F582-48DE-A867-6E719296E2B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702AAC43-F20B-4FAA-8EF2-B97D00956E08}"/>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2" name="Rectangle 61">
              <a:extLst>
                <a:ext uri="{FF2B5EF4-FFF2-40B4-BE49-F238E27FC236}">
                  <a16:creationId xmlns:a16="http://schemas.microsoft.com/office/drawing/2014/main" id="{F3360360-0C1F-424B-86DA-DF8BC3DE1F02}"/>
                </a:ext>
              </a:extLst>
            </p:cNvPr>
            <p:cNvSpPr/>
            <p:nvPr/>
          </p:nvSpPr>
          <p:spPr bwMode="auto">
            <a:xfrm>
              <a:off x="9631273" y="492299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SignalFX</a:t>
              </a:r>
              <a:endParaRPr lang="en-US" sz="1600">
                <a:solidFill>
                  <a:srgbClr val="000000"/>
                </a:solidFill>
                <a:latin typeface="+mj-lt"/>
                <a:ea typeface="Segoe UI" pitchFamily="34" charset="0"/>
                <a:cs typeface="Segoe UI" pitchFamily="34" charset="0"/>
              </a:endParaRPr>
            </a:p>
          </p:txBody>
        </p:sp>
        <p:pic>
          <p:nvPicPr>
            <p:cNvPr id="63" name="Picture 8" descr="See the source image">
              <a:extLst>
                <a:ext uri="{FF2B5EF4-FFF2-40B4-BE49-F238E27FC236}">
                  <a16:creationId xmlns:a16="http://schemas.microsoft.com/office/drawing/2014/main" id="{0F604BD1-D256-4CAE-980C-7FF87AAAAD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3102" y="5019635"/>
              <a:ext cx="365244" cy="365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a:extLst>
              <a:ext uri="{FF2B5EF4-FFF2-40B4-BE49-F238E27FC236}">
                <a16:creationId xmlns:a16="http://schemas.microsoft.com/office/drawing/2014/main" id="{8F5F0403-328F-45CC-B49E-DCB47629114B}"/>
              </a:ext>
            </a:extLst>
          </p:cNvPr>
          <p:cNvGrpSpPr/>
          <p:nvPr/>
        </p:nvGrpSpPr>
        <p:grpSpPr>
          <a:xfrm>
            <a:off x="9041633" y="3633548"/>
            <a:ext cx="2565464" cy="558532"/>
            <a:chOff x="9075003" y="5881382"/>
            <a:chExt cx="2565464" cy="558532"/>
          </a:xfrm>
        </p:grpSpPr>
        <p:grpSp>
          <p:nvGrpSpPr>
            <p:cNvPr id="67" name="Group 66">
              <a:extLst>
                <a:ext uri="{FF2B5EF4-FFF2-40B4-BE49-F238E27FC236}">
                  <a16:creationId xmlns:a16="http://schemas.microsoft.com/office/drawing/2014/main" id="{FD7F25C5-7787-41B0-B917-3B78728CCA77}"/>
                </a:ext>
              </a:extLst>
            </p:cNvPr>
            <p:cNvGrpSpPr/>
            <p:nvPr/>
          </p:nvGrpSpPr>
          <p:grpSpPr>
            <a:xfrm rot="10800000">
              <a:off x="9075003" y="6074053"/>
              <a:ext cx="1011389" cy="173189"/>
              <a:chOff x="2804160" y="4136418"/>
              <a:chExt cx="1011389" cy="173189"/>
            </a:xfrm>
          </p:grpSpPr>
          <p:cxnSp>
            <p:nvCxnSpPr>
              <p:cNvPr id="70" name="Straight Connector 69">
                <a:extLst>
                  <a:ext uri="{FF2B5EF4-FFF2-40B4-BE49-F238E27FC236}">
                    <a16:creationId xmlns:a16="http://schemas.microsoft.com/office/drawing/2014/main" id="{61C70688-40A5-480D-971C-69022F24F07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1C7C0B90-FAF3-4C74-B15B-D70CCDF1C1DF}"/>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8" name="Rectangle 67">
              <a:extLst>
                <a:ext uri="{FF2B5EF4-FFF2-40B4-BE49-F238E27FC236}">
                  <a16:creationId xmlns:a16="http://schemas.microsoft.com/office/drawing/2014/main" id="{8878F426-19AE-44C3-B2DF-8D8CCD221DA7}"/>
                </a:ext>
              </a:extLst>
            </p:cNvPr>
            <p:cNvSpPr/>
            <p:nvPr/>
          </p:nvSpPr>
          <p:spPr bwMode="auto">
            <a:xfrm>
              <a:off x="9631273" y="58813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Prometheus</a:t>
              </a:r>
            </a:p>
          </p:txBody>
        </p:sp>
        <p:pic>
          <p:nvPicPr>
            <p:cNvPr id="69" name="Graphic 68">
              <a:extLst>
                <a:ext uri="{FF2B5EF4-FFF2-40B4-BE49-F238E27FC236}">
                  <a16:creationId xmlns:a16="http://schemas.microsoft.com/office/drawing/2014/main" id="{7BC77719-602D-4A4D-9874-4AC1166B3C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43721" y="5970315"/>
              <a:ext cx="384006" cy="380666"/>
            </a:xfrm>
            <a:prstGeom prst="rect">
              <a:avLst/>
            </a:prstGeom>
          </p:spPr>
        </p:pic>
      </p:grpSp>
      <p:grpSp>
        <p:nvGrpSpPr>
          <p:cNvPr id="72" name="Group 71">
            <a:extLst>
              <a:ext uri="{FF2B5EF4-FFF2-40B4-BE49-F238E27FC236}">
                <a16:creationId xmlns:a16="http://schemas.microsoft.com/office/drawing/2014/main" id="{83B92B8D-F4C4-4A51-BF05-176365F0AF8A}"/>
              </a:ext>
            </a:extLst>
          </p:cNvPr>
          <p:cNvGrpSpPr/>
          <p:nvPr/>
        </p:nvGrpSpPr>
        <p:grpSpPr>
          <a:xfrm>
            <a:off x="9041633" y="3633548"/>
            <a:ext cx="2565464" cy="558532"/>
            <a:chOff x="9075003" y="6578734"/>
            <a:chExt cx="2565464" cy="558532"/>
          </a:xfrm>
        </p:grpSpPr>
        <p:grpSp>
          <p:nvGrpSpPr>
            <p:cNvPr id="73" name="Group 72">
              <a:extLst>
                <a:ext uri="{FF2B5EF4-FFF2-40B4-BE49-F238E27FC236}">
                  <a16:creationId xmlns:a16="http://schemas.microsoft.com/office/drawing/2014/main" id="{3D87FB77-7F6E-4F5B-B017-89542D1FCCE3}"/>
                </a:ext>
              </a:extLst>
            </p:cNvPr>
            <p:cNvGrpSpPr/>
            <p:nvPr/>
          </p:nvGrpSpPr>
          <p:grpSpPr>
            <a:xfrm rot="10800000">
              <a:off x="9075003" y="6771405"/>
              <a:ext cx="1011389" cy="173189"/>
              <a:chOff x="2804160" y="4136418"/>
              <a:chExt cx="1011389" cy="173189"/>
            </a:xfrm>
          </p:grpSpPr>
          <p:cxnSp>
            <p:nvCxnSpPr>
              <p:cNvPr id="75" name="Straight Connector 74">
                <a:extLst>
                  <a:ext uri="{FF2B5EF4-FFF2-40B4-BE49-F238E27FC236}">
                    <a16:creationId xmlns:a16="http://schemas.microsoft.com/office/drawing/2014/main" id="{A26B8682-FA2C-43D6-BF6F-86EBC78A77A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5C783E2D-E437-43CE-9F50-77903162346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74" name="Rectangle 73">
              <a:extLst>
                <a:ext uri="{FF2B5EF4-FFF2-40B4-BE49-F238E27FC236}">
                  <a16:creationId xmlns:a16="http://schemas.microsoft.com/office/drawing/2014/main" id="{D320BC0A-508B-4168-9584-3FD8D2C5E767}"/>
                </a:ext>
              </a:extLst>
            </p:cNvPr>
            <p:cNvSpPr/>
            <p:nvPr/>
          </p:nvSpPr>
          <p:spPr bwMode="auto">
            <a:xfrm>
              <a:off x="9631273" y="657873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 many more</a:t>
              </a:r>
            </a:p>
          </p:txBody>
        </p:sp>
      </p:grpSp>
      <p:grpSp>
        <p:nvGrpSpPr>
          <p:cNvPr id="77" name="Group 76">
            <a:extLst>
              <a:ext uri="{FF2B5EF4-FFF2-40B4-BE49-F238E27FC236}">
                <a16:creationId xmlns:a16="http://schemas.microsoft.com/office/drawing/2014/main" id="{38F4E692-7765-4926-8DB7-4E8B4FDA65BC}"/>
              </a:ext>
            </a:extLst>
          </p:cNvPr>
          <p:cNvGrpSpPr/>
          <p:nvPr/>
        </p:nvGrpSpPr>
        <p:grpSpPr>
          <a:xfrm>
            <a:off x="9041633" y="441235"/>
            <a:ext cx="2565464" cy="6047848"/>
            <a:chOff x="6763608" y="441235"/>
            <a:chExt cx="2565464" cy="6047848"/>
          </a:xfrm>
        </p:grpSpPr>
        <p:grpSp>
          <p:nvGrpSpPr>
            <p:cNvPr id="78" name="Group 77">
              <a:extLst>
                <a:ext uri="{FF2B5EF4-FFF2-40B4-BE49-F238E27FC236}">
                  <a16:creationId xmlns:a16="http://schemas.microsoft.com/office/drawing/2014/main" id="{6C0DCBA2-623C-42C6-B769-8273C776C275}"/>
                </a:ext>
              </a:extLst>
            </p:cNvPr>
            <p:cNvGrpSpPr/>
            <p:nvPr/>
          </p:nvGrpSpPr>
          <p:grpSpPr>
            <a:xfrm>
              <a:off x="6763608" y="441235"/>
              <a:ext cx="2565464" cy="558532"/>
              <a:chOff x="9075003" y="1089418"/>
              <a:chExt cx="2565464" cy="558532"/>
            </a:xfrm>
          </p:grpSpPr>
          <p:grpSp>
            <p:nvGrpSpPr>
              <p:cNvPr id="114" name="Group 113">
                <a:extLst>
                  <a:ext uri="{FF2B5EF4-FFF2-40B4-BE49-F238E27FC236}">
                    <a16:creationId xmlns:a16="http://schemas.microsoft.com/office/drawing/2014/main" id="{777FD158-158D-4240-AC5C-4C11B089FE8D}"/>
                  </a:ext>
                </a:extLst>
              </p:cNvPr>
              <p:cNvGrpSpPr/>
              <p:nvPr/>
            </p:nvGrpSpPr>
            <p:grpSpPr>
              <a:xfrm rot="10800000">
                <a:off x="9075003" y="1282089"/>
                <a:ext cx="1011389" cy="173189"/>
                <a:chOff x="2804160" y="4136418"/>
                <a:chExt cx="1011389" cy="173189"/>
              </a:xfrm>
            </p:grpSpPr>
            <p:cxnSp>
              <p:nvCxnSpPr>
                <p:cNvPr id="117" name="Straight Connector 116">
                  <a:extLst>
                    <a:ext uri="{FF2B5EF4-FFF2-40B4-BE49-F238E27FC236}">
                      <a16:creationId xmlns:a16="http://schemas.microsoft.com/office/drawing/2014/main" id="{FCC7070A-BC2A-4ABF-9E78-900E60801A7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224E6609-E690-48BE-8AA7-F40D860DCE3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5" name="Rectangle 114">
                <a:extLst>
                  <a:ext uri="{FF2B5EF4-FFF2-40B4-BE49-F238E27FC236}">
                    <a16:creationId xmlns:a16="http://schemas.microsoft.com/office/drawing/2014/main" id="{35123283-D498-4A22-B6DC-0668DC89D9AD}"/>
                  </a:ext>
                </a:extLst>
              </p:cNvPr>
              <p:cNvSpPr/>
              <p:nvPr/>
            </p:nvSpPr>
            <p:spPr bwMode="auto">
              <a:xfrm>
                <a:off x="9631273" y="108941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App Insights</a:t>
                </a:r>
              </a:p>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Azure Monitor</a:t>
                </a:r>
              </a:p>
            </p:txBody>
          </p:sp>
          <p:pic>
            <p:nvPicPr>
              <p:cNvPr id="116" name="Graphic 115">
                <a:extLst>
                  <a:ext uri="{FF2B5EF4-FFF2-40B4-BE49-F238E27FC236}">
                    <a16:creationId xmlns:a16="http://schemas.microsoft.com/office/drawing/2014/main" id="{058EA164-BD6E-4A95-8418-05F901C03F5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83036" y="1215996"/>
                <a:ext cx="305376" cy="305376"/>
              </a:xfrm>
              <a:prstGeom prst="rect">
                <a:avLst/>
              </a:prstGeom>
            </p:spPr>
          </p:pic>
        </p:grpSp>
        <p:grpSp>
          <p:nvGrpSpPr>
            <p:cNvPr id="79" name="Group 78">
              <a:extLst>
                <a:ext uri="{FF2B5EF4-FFF2-40B4-BE49-F238E27FC236}">
                  <a16:creationId xmlns:a16="http://schemas.microsoft.com/office/drawing/2014/main" id="{34D07F71-1673-4917-9FCF-EB38F5E9555F}"/>
                </a:ext>
              </a:extLst>
            </p:cNvPr>
            <p:cNvGrpSpPr/>
            <p:nvPr/>
          </p:nvGrpSpPr>
          <p:grpSpPr>
            <a:xfrm>
              <a:off x="6763608" y="5930551"/>
              <a:ext cx="2565464" cy="558532"/>
              <a:chOff x="9075003" y="6578734"/>
              <a:chExt cx="2565464" cy="558532"/>
            </a:xfrm>
          </p:grpSpPr>
          <p:grpSp>
            <p:nvGrpSpPr>
              <p:cNvPr id="110" name="Group 109">
                <a:extLst>
                  <a:ext uri="{FF2B5EF4-FFF2-40B4-BE49-F238E27FC236}">
                    <a16:creationId xmlns:a16="http://schemas.microsoft.com/office/drawing/2014/main" id="{DC75E32C-F44E-4A7D-96A4-CF18F6A214A4}"/>
                  </a:ext>
                </a:extLst>
              </p:cNvPr>
              <p:cNvGrpSpPr/>
              <p:nvPr/>
            </p:nvGrpSpPr>
            <p:grpSpPr>
              <a:xfrm rot="10800000">
                <a:off x="9075003" y="6771405"/>
                <a:ext cx="1011389" cy="173189"/>
                <a:chOff x="2804160" y="4136418"/>
                <a:chExt cx="1011389" cy="173189"/>
              </a:xfrm>
            </p:grpSpPr>
            <p:cxnSp>
              <p:nvCxnSpPr>
                <p:cNvPr id="112" name="Straight Connector 111">
                  <a:extLst>
                    <a:ext uri="{FF2B5EF4-FFF2-40B4-BE49-F238E27FC236}">
                      <a16:creationId xmlns:a16="http://schemas.microsoft.com/office/drawing/2014/main" id="{211F5869-0535-481D-999B-AFDE979EB84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8F7AA41B-54BA-4095-86FC-DB105009DC0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1" name="Rectangle 110">
                <a:extLst>
                  <a:ext uri="{FF2B5EF4-FFF2-40B4-BE49-F238E27FC236}">
                    <a16:creationId xmlns:a16="http://schemas.microsoft.com/office/drawing/2014/main" id="{193303A8-79F6-430A-9116-026691F1FB50}"/>
                  </a:ext>
                </a:extLst>
              </p:cNvPr>
              <p:cNvSpPr/>
              <p:nvPr/>
            </p:nvSpPr>
            <p:spPr bwMode="auto">
              <a:xfrm>
                <a:off x="9631273" y="657873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 many more</a:t>
                </a:r>
              </a:p>
            </p:txBody>
          </p:sp>
        </p:grpSp>
        <p:grpSp>
          <p:nvGrpSpPr>
            <p:cNvPr id="80" name="Group 79">
              <a:extLst>
                <a:ext uri="{FF2B5EF4-FFF2-40B4-BE49-F238E27FC236}">
                  <a16:creationId xmlns:a16="http://schemas.microsoft.com/office/drawing/2014/main" id="{321F153F-474D-4B18-8613-4B3346992E54}"/>
                </a:ext>
              </a:extLst>
            </p:cNvPr>
            <p:cNvGrpSpPr/>
            <p:nvPr/>
          </p:nvGrpSpPr>
          <p:grpSpPr>
            <a:xfrm>
              <a:off x="6763608" y="1356121"/>
              <a:ext cx="2565464" cy="558532"/>
              <a:chOff x="9075003" y="2047812"/>
              <a:chExt cx="2565464" cy="558532"/>
            </a:xfrm>
          </p:grpSpPr>
          <p:grpSp>
            <p:nvGrpSpPr>
              <p:cNvPr id="105" name="Group 104">
                <a:extLst>
                  <a:ext uri="{FF2B5EF4-FFF2-40B4-BE49-F238E27FC236}">
                    <a16:creationId xmlns:a16="http://schemas.microsoft.com/office/drawing/2014/main" id="{6F78070F-A765-43DF-9E00-73382E385A8B}"/>
                  </a:ext>
                </a:extLst>
              </p:cNvPr>
              <p:cNvGrpSpPr/>
              <p:nvPr/>
            </p:nvGrpSpPr>
            <p:grpSpPr>
              <a:xfrm rot="10800000">
                <a:off x="9075003" y="2240484"/>
                <a:ext cx="1011389" cy="173189"/>
                <a:chOff x="2804160" y="4136418"/>
                <a:chExt cx="1011389" cy="173189"/>
              </a:xfrm>
            </p:grpSpPr>
            <p:cxnSp>
              <p:nvCxnSpPr>
                <p:cNvPr id="108" name="Straight Connector 107">
                  <a:extLst>
                    <a:ext uri="{FF2B5EF4-FFF2-40B4-BE49-F238E27FC236}">
                      <a16:creationId xmlns:a16="http://schemas.microsoft.com/office/drawing/2014/main" id="{FAE861D0-F9D5-4DD0-9E5A-ABCF76A886D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DD2D13C5-A6B7-441F-A7D2-3E21B78ECA1E}"/>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6" name="Rectangle 105">
                <a:extLst>
                  <a:ext uri="{FF2B5EF4-FFF2-40B4-BE49-F238E27FC236}">
                    <a16:creationId xmlns:a16="http://schemas.microsoft.com/office/drawing/2014/main" id="{D4DE5E4B-4E4F-48EC-93B1-28EB0F80140D}"/>
                  </a:ext>
                </a:extLst>
              </p:cNvPr>
              <p:cNvSpPr/>
              <p:nvPr/>
            </p:nvSpPr>
            <p:spPr bwMode="auto">
              <a:xfrm>
                <a:off x="9631273" y="204781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Datadog</a:t>
                </a:r>
              </a:p>
            </p:txBody>
          </p:sp>
          <p:pic>
            <p:nvPicPr>
              <p:cNvPr id="107" name="Picture 2" descr="See the source image">
                <a:extLst>
                  <a:ext uri="{FF2B5EF4-FFF2-40B4-BE49-F238E27FC236}">
                    <a16:creationId xmlns:a16="http://schemas.microsoft.com/office/drawing/2014/main" id="{621B0003-D56F-405D-8EEC-F78D338590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911" y="2159266"/>
                <a:ext cx="335626" cy="3356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A5C2D315-359F-4909-AA9E-F96383D5F7B5}"/>
                </a:ext>
              </a:extLst>
            </p:cNvPr>
            <p:cNvGrpSpPr/>
            <p:nvPr/>
          </p:nvGrpSpPr>
          <p:grpSpPr>
            <a:xfrm>
              <a:off x="6763608" y="2271007"/>
              <a:ext cx="2565464" cy="558532"/>
              <a:chOff x="9075003" y="3007866"/>
              <a:chExt cx="2565464" cy="558532"/>
            </a:xfrm>
          </p:grpSpPr>
          <p:grpSp>
            <p:nvGrpSpPr>
              <p:cNvPr id="100" name="Group 99">
                <a:extLst>
                  <a:ext uri="{FF2B5EF4-FFF2-40B4-BE49-F238E27FC236}">
                    <a16:creationId xmlns:a16="http://schemas.microsoft.com/office/drawing/2014/main" id="{424048C2-F8BC-4B56-A147-87E85A47A118}"/>
                  </a:ext>
                </a:extLst>
              </p:cNvPr>
              <p:cNvGrpSpPr/>
              <p:nvPr/>
            </p:nvGrpSpPr>
            <p:grpSpPr>
              <a:xfrm rot="10800000">
                <a:off x="9075003" y="3200538"/>
                <a:ext cx="1011389" cy="173189"/>
                <a:chOff x="2804160" y="4136418"/>
                <a:chExt cx="1011389" cy="173189"/>
              </a:xfrm>
            </p:grpSpPr>
            <p:cxnSp>
              <p:nvCxnSpPr>
                <p:cNvPr id="103" name="Straight Connector 102">
                  <a:extLst>
                    <a:ext uri="{FF2B5EF4-FFF2-40B4-BE49-F238E27FC236}">
                      <a16:creationId xmlns:a16="http://schemas.microsoft.com/office/drawing/2014/main" id="{7CC235EE-B5CA-45A7-ACD6-AD1C23D28E10}"/>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87EF935-C949-4AE8-A534-366FDEE56048}"/>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1" name="Rectangle 100">
                <a:extLst>
                  <a:ext uri="{FF2B5EF4-FFF2-40B4-BE49-F238E27FC236}">
                    <a16:creationId xmlns:a16="http://schemas.microsoft.com/office/drawing/2014/main" id="{BACBC45F-74B4-416F-9B2A-677FC846DA6B}"/>
                  </a:ext>
                </a:extLst>
              </p:cNvPr>
              <p:cNvSpPr/>
              <p:nvPr/>
            </p:nvSpPr>
            <p:spPr bwMode="auto">
              <a:xfrm>
                <a:off x="9631273" y="300786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Instana</a:t>
                </a:r>
                <a:endParaRPr lang="en-US" sz="1600">
                  <a:solidFill>
                    <a:srgbClr val="000000"/>
                  </a:solidFill>
                  <a:latin typeface="+mj-lt"/>
                  <a:ea typeface="Segoe UI" pitchFamily="34" charset="0"/>
                  <a:cs typeface="Segoe UI" pitchFamily="34" charset="0"/>
                </a:endParaRPr>
              </a:p>
            </p:txBody>
          </p:sp>
          <p:pic>
            <p:nvPicPr>
              <p:cNvPr id="102" name="Picture 4" descr="See the source image">
                <a:extLst>
                  <a:ext uri="{FF2B5EF4-FFF2-40B4-BE49-F238E27FC236}">
                    <a16:creationId xmlns:a16="http://schemas.microsoft.com/office/drawing/2014/main" id="{4C6A8329-5455-4485-B1C2-A52B471465A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758016" y="3082014"/>
                <a:ext cx="355416" cy="410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82AFC002-A3EC-4E10-8320-4277AC86903C}"/>
                </a:ext>
              </a:extLst>
            </p:cNvPr>
            <p:cNvGrpSpPr/>
            <p:nvPr/>
          </p:nvGrpSpPr>
          <p:grpSpPr>
            <a:xfrm>
              <a:off x="6763608" y="3185893"/>
              <a:ext cx="2565464" cy="558532"/>
              <a:chOff x="9075003" y="3940997"/>
              <a:chExt cx="2565464" cy="558532"/>
            </a:xfrm>
          </p:grpSpPr>
          <p:grpSp>
            <p:nvGrpSpPr>
              <p:cNvPr id="95" name="Group 94">
                <a:extLst>
                  <a:ext uri="{FF2B5EF4-FFF2-40B4-BE49-F238E27FC236}">
                    <a16:creationId xmlns:a16="http://schemas.microsoft.com/office/drawing/2014/main" id="{01427928-7B5F-464B-A142-75EC33E10FAC}"/>
                  </a:ext>
                </a:extLst>
              </p:cNvPr>
              <p:cNvGrpSpPr/>
              <p:nvPr/>
            </p:nvGrpSpPr>
            <p:grpSpPr>
              <a:xfrm rot="10800000">
                <a:off x="9075003" y="4133668"/>
                <a:ext cx="1011389" cy="173189"/>
                <a:chOff x="2804160" y="4136418"/>
                <a:chExt cx="1011389" cy="173189"/>
              </a:xfrm>
            </p:grpSpPr>
            <p:cxnSp>
              <p:nvCxnSpPr>
                <p:cNvPr id="98" name="Straight Connector 97">
                  <a:extLst>
                    <a:ext uri="{FF2B5EF4-FFF2-40B4-BE49-F238E27FC236}">
                      <a16:creationId xmlns:a16="http://schemas.microsoft.com/office/drawing/2014/main" id="{F4DAEBF5-CD46-47A5-9460-2E7685B9616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49F1A26D-1C4E-4D2A-AE6D-EC8C21F5AB1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6" name="Rectangle 95">
                <a:extLst>
                  <a:ext uri="{FF2B5EF4-FFF2-40B4-BE49-F238E27FC236}">
                    <a16:creationId xmlns:a16="http://schemas.microsoft.com/office/drawing/2014/main" id="{2FD505A3-2F0C-4E5C-BB46-CDFF39230D29}"/>
                  </a:ext>
                </a:extLst>
              </p:cNvPr>
              <p:cNvSpPr/>
              <p:nvPr/>
            </p:nvSpPr>
            <p:spPr bwMode="auto">
              <a:xfrm>
                <a:off x="9631273" y="394099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Jaeger</a:t>
                </a:r>
              </a:p>
            </p:txBody>
          </p:sp>
          <p:pic>
            <p:nvPicPr>
              <p:cNvPr id="97" name="Picture 6" descr="See the source image">
                <a:extLst>
                  <a:ext uri="{FF2B5EF4-FFF2-40B4-BE49-F238E27FC236}">
                    <a16:creationId xmlns:a16="http://schemas.microsoft.com/office/drawing/2014/main" id="{143D884B-C6E3-4BE6-8F80-DF3301A53F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0900" y="3975440"/>
                <a:ext cx="489648" cy="489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A0BBAD6F-FDD2-466A-B144-8BEBE57F52C9}"/>
                </a:ext>
              </a:extLst>
            </p:cNvPr>
            <p:cNvGrpSpPr/>
            <p:nvPr/>
          </p:nvGrpSpPr>
          <p:grpSpPr>
            <a:xfrm>
              <a:off x="6763608" y="4100779"/>
              <a:ext cx="2565464" cy="558532"/>
              <a:chOff x="9075003" y="4922991"/>
              <a:chExt cx="2565464" cy="558532"/>
            </a:xfrm>
          </p:grpSpPr>
          <p:grpSp>
            <p:nvGrpSpPr>
              <p:cNvPr id="90" name="Group 89">
                <a:extLst>
                  <a:ext uri="{FF2B5EF4-FFF2-40B4-BE49-F238E27FC236}">
                    <a16:creationId xmlns:a16="http://schemas.microsoft.com/office/drawing/2014/main" id="{AA58C6CB-E159-4EF2-AF17-A6F805A93FBE}"/>
                  </a:ext>
                </a:extLst>
              </p:cNvPr>
              <p:cNvGrpSpPr/>
              <p:nvPr/>
            </p:nvGrpSpPr>
            <p:grpSpPr>
              <a:xfrm rot="10800000">
                <a:off x="9075003" y="5115662"/>
                <a:ext cx="1011389" cy="173189"/>
                <a:chOff x="2804160" y="4136418"/>
                <a:chExt cx="1011389" cy="173189"/>
              </a:xfrm>
            </p:grpSpPr>
            <p:cxnSp>
              <p:nvCxnSpPr>
                <p:cNvPr id="93" name="Straight Connector 92">
                  <a:extLst>
                    <a:ext uri="{FF2B5EF4-FFF2-40B4-BE49-F238E27FC236}">
                      <a16:creationId xmlns:a16="http://schemas.microsoft.com/office/drawing/2014/main" id="{582A60F6-B460-4DC0-843B-2CF015EED078}"/>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673B982-1BD3-4B4B-9096-16617902777B}"/>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1" name="Rectangle 90">
                <a:extLst>
                  <a:ext uri="{FF2B5EF4-FFF2-40B4-BE49-F238E27FC236}">
                    <a16:creationId xmlns:a16="http://schemas.microsoft.com/office/drawing/2014/main" id="{506A983A-077F-4637-B6FD-7B5E8880AF86}"/>
                  </a:ext>
                </a:extLst>
              </p:cNvPr>
              <p:cNvSpPr/>
              <p:nvPr/>
            </p:nvSpPr>
            <p:spPr bwMode="auto">
              <a:xfrm>
                <a:off x="9631273" y="492299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SignalFX</a:t>
                </a:r>
                <a:endParaRPr lang="en-US" sz="1600">
                  <a:solidFill>
                    <a:srgbClr val="000000"/>
                  </a:solidFill>
                  <a:latin typeface="+mj-lt"/>
                  <a:ea typeface="Segoe UI" pitchFamily="34" charset="0"/>
                  <a:cs typeface="Segoe UI" pitchFamily="34" charset="0"/>
                </a:endParaRPr>
              </a:p>
            </p:txBody>
          </p:sp>
          <p:pic>
            <p:nvPicPr>
              <p:cNvPr id="92" name="Picture 8" descr="See the source image">
                <a:extLst>
                  <a:ext uri="{FF2B5EF4-FFF2-40B4-BE49-F238E27FC236}">
                    <a16:creationId xmlns:a16="http://schemas.microsoft.com/office/drawing/2014/main" id="{367E5117-E93E-43F2-A095-871B584864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3102" y="5019635"/>
                <a:ext cx="365244" cy="365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Group 83">
              <a:extLst>
                <a:ext uri="{FF2B5EF4-FFF2-40B4-BE49-F238E27FC236}">
                  <a16:creationId xmlns:a16="http://schemas.microsoft.com/office/drawing/2014/main" id="{45154103-7634-4058-B5B2-BE645888F0B0}"/>
                </a:ext>
              </a:extLst>
            </p:cNvPr>
            <p:cNvGrpSpPr/>
            <p:nvPr/>
          </p:nvGrpSpPr>
          <p:grpSpPr>
            <a:xfrm>
              <a:off x="6763608" y="5015665"/>
              <a:ext cx="2565464" cy="558532"/>
              <a:chOff x="9075003" y="5881382"/>
              <a:chExt cx="2565464" cy="558532"/>
            </a:xfrm>
          </p:grpSpPr>
          <p:grpSp>
            <p:nvGrpSpPr>
              <p:cNvPr id="85" name="Group 84">
                <a:extLst>
                  <a:ext uri="{FF2B5EF4-FFF2-40B4-BE49-F238E27FC236}">
                    <a16:creationId xmlns:a16="http://schemas.microsoft.com/office/drawing/2014/main" id="{38648600-AC44-4089-84C8-9759ECB6988D}"/>
                  </a:ext>
                </a:extLst>
              </p:cNvPr>
              <p:cNvGrpSpPr/>
              <p:nvPr/>
            </p:nvGrpSpPr>
            <p:grpSpPr>
              <a:xfrm rot="10800000">
                <a:off x="9075003" y="6074053"/>
                <a:ext cx="1011389" cy="173189"/>
                <a:chOff x="2804160" y="4136418"/>
                <a:chExt cx="1011389" cy="173189"/>
              </a:xfrm>
            </p:grpSpPr>
            <p:cxnSp>
              <p:nvCxnSpPr>
                <p:cNvPr id="88" name="Straight Connector 87">
                  <a:extLst>
                    <a:ext uri="{FF2B5EF4-FFF2-40B4-BE49-F238E27FC236}">
                      <a16:creationId xmlns:a16="http://schemas.microsoft.com/office/drawing/2014/main" id="{5744DCCC-9BFD-41FD-94C7-16CFDF0948D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7C082786-DEAF-439F-830C-3A31A69930DC}"/>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6" name="Rectangle 85">
                <a:extLst>
                  <a:ext uri="{FF2B5EF4-FFF2-40B4-BE49-F238E27FC236}">
                    <a16:creationId xmlns:a16="http://schemas.microsoft.com/office/drawing/2014/main" id="{213EBCDB-8F0E-463E-A5C7-874937170C6D}"/>
                  </a:ext>
                </a:extLst>
              </p:cNvPr>
              <p:cNvSpPr/>
              <p:nvPr/>
            </p:nvSpPr>
            <p:spPr bwMode="auto">
              <a:xfrm>
                <a:off x="9631273" y="58813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Prometheus</a:t>
                </a:r>
              </a:p>
            </p:txBody>
          </p:sp>
          <p:pic>
            <p:nvPicPr>
              <p:cNvPr id="87" name="Graphic 86">
                <a:extLst>
                  <a:ext uri="{FF2B5EF4-FFF2-40B4-BE49-F238E27FC236}">
                    <a16:creationId xmlns:a16="http://schemas.microsoft.com/office/drawing/2014/main" id="{F6A49F21-A156-4790-A1C7-D0E22EBA8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43721" y="5970315"/>
                <a:ext cx="384006" cy="380666"/>
              </a:xfrm>
              <a:prstGeom prst="rect">
                <a:avLst/>
              </a:prstGeom>
            </p:spPr>
          </p:pic>
        </p:grpSp>
      </p:grpSp>
      <p:sp>
        <p:nvSpPr>
          <p:cNvPr id="119" name="Freeform: Shape 118">
            <a:extLst>
              <a:ext uri="{FF2B5EF4-FFF2-40B4-BE49-F238E27FC236}">
                <a16:creationId xmlns:a16="http://schemas.microsoft.com/office/drawing/2014/main" id="{45F1EFC5-BF5F-48A5-8366-960132500633}"/>
              </a:ext>
            </a:extLst>
          </p:cNvPr>
          <p:cNvSpPr/>
          <p:nvPr/>
        </p:nvSpPr>
        <p:spPr>
          <a:xfrm>
            <a:off x="584199" y="855663"/>
            <a:ext cx="5178425"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Distributed tracing</a:t>
            </a:r>
            <a:r>
              <a:rPr kumimoji="0" lang="en-US" sz="2400" b="0" i="0" u="none" strike="noStrike" kern="1200" cap="none" spc="0" normalizeH="0" noProof="0">
                <a:ln>
                  <a:noFill/>
                </a:ln>
                <a:solidFill>
                  <a:schemeClr val="accent1"/>
                </a:solidFill>
                <a:effectLst/>
                <a:uLnTx/>
                <a:uFillTx/>
                <a:latin typeface="Segoe UI Semibold"/>
                <a:ea typeface="+mn-ea"/>
                <a:cs typeface="+mn-cs"/>
              </a:rPr>
              <a:t> and diagnostics</a:t>
            </a:r>
            <a:endParaRPr kumimoji="0" lang="en-US" sz="2400" b="0" i="0" u="none" strike="noStrike" kern="1200" cap="none" spc="0" normalizeH="0" baseline="0" noProof="0">
              <a:ln>
                <a:noFill/>
              </a:ln>
              <a:solidFill>
                <a:schemeClr val="accent1"/>
              </a:solidFill>
              <a:effectLst/>
              <a:uLnTx/>
              <a:uFillTx/>
              <a:latin typeface="Segoe UI Semibold"/>
              <a:ea typeface="+mn-ea"/>
              <a:cs typeface="+mn-cs"/>
            </a:endParaRPr>
          </a:p>
        </p:txBody>
      </p:sp>
      <p:sp>
        <p:nvSpPr>
          <p:cNvPr id="120" name="Freeform: Shape 119">
            <a:extLst>
              <a:ext uri="{FF2B5EF4-FFF2-40B4-BE49-F238E27FC236}">
                <a16:creationId xmlns:a16="http://schemas.microsoft.com/office/drawing/2014/main" id="{5DC87F01-010E-4390-B098-2458270B98A1}"/>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44" name="Group 143">
            <a:extLst>
              <a:ext uri="{FF2B5EF4-FFF2-40B4-BE49-F238E27FC236}">
                <a16:creationId xmlns:a16="http://schemas.microsoft.com/office/drawing/2014/main" id="{D8101FC1-024B-4A07-86AF-2A2925405FFA}"/>
              </a:ext>
            </a:extLst>
          </p:cNvPr>
          <p:cNvGrpSpPr/>
          <p:nvPr/>
        </p:nvGrpSpPr>
        <p:grpSpPr>
          <a:xfrm>
            <a:off x="584200" y="1849500"/>
            <a:ext cx="4320223" cy="1737360"/>
            <a:chOff x="584200" y="1849500"/>
            <a:chExt cx="4320223" cy="1737360"/>
          </a:xfrm>
        </p:grpSpPr>
        <p:grpSp>
          <p:nvGrpSpPr>
            <p:cNvPr id="13" name="Group 12">
              <a:extLst>
                <a:ext uri="{FF2B5EF4-FFF2-40B4-BE49-F238E27FC236}">
                  <a16:creationId xmlns:a16="http://schemas.microsoft.com/office/drawing/2014/main" id="{7C1EA2AF-96FA-4AE6-8B53-4769BCDA142A}"/>
                </a:ext>
              </a:extLst>
            </p:cNvPr>
            <p:cNvGrpSpPr/>
            <p:nvPr/>
          </p:nvGrpSpPr>
          <p:grpSpPr>
            <a:xfrm>
              <a:off x="584200" y="1849500"/>
              <a:ext cx="1737360" cy="1734143"/>
              <a:chOff x="353094" y="3140045"/>
              <a:chExt cx="1737360" cy="1734143"/>
            </a:xfrm>
          </p:grpSpPr>
          <p:sp>
            <p:nvSpPr>
              <p:cNvPr id="14" name="Rounded Rectangle 5">
                <a:extLst>
                  <a:ext uri="{FF2B5EF4-FFF2-40B4-BE49-F238E27FC236}">
                    <a16:creationId xmlns:a16="http://schemas.microsoft.com/office/drawing/2014/main" id="{80D8FAA7-4B24-4DE3-A563-6657FAF7DAE0}"/>
                  </a:ext>
                </a:extLst>
              </p:cNvPr>
              <p:cNvSpPr/>
              <p:nvPr/>
            </p:nvSpPr>
            <p:spPr bwMode="auto">
              <a:xfrm>
                <a:off x="353094" y="314004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“frontend”</a:t>
                </a:r>
              </a:p>
            </p:txBody>
          </p:sp>
          <p:grpSp>
            <p:nvGrpSpPr>
              <p:cNvPr id="15" name="app development" descr="application development">
                <a:extLst>
                  <a:ext uri="{FF2B5EF4-FFF2-40B4-BE49-F238E27FC236}">
                    <a16:creationId xmlns:a16="http://schemas.microsoft.com/office/drawing/2014/main" id="{C4E5CB70-6648-43F1-AF0F-26856FB7A495}"/>
                  </a:ext>
                </a:extLst>
              </p:cNvPr>
              <p:cNvGrpSpPr/>
              <p:nvPr/>
            </p:nvGrpSpPr>
            <p:grpSpPr>
              <a:xfrm>
                <a:off x="968131" y="3568764"/>
                <a:ext cx="500421" cy="301755"/>
                <a:chOff x="1619314" y="4920550"/>
                <a:chExt cx="500421" cy="301755"/>
              </a:xfrm>
            </p:grpSpPr>
            <p:sp>
              <p:nvSpPr>
                <p:cNvPr id="16" name="Freeform: Shape 15">
                  <a:extLst>
                    <a:ext uri="{FF2B5EF4-FFF2-40B4-BE49-F238E27FC236}">
                      <a16:creationId xmlns:a16="http://schemas.microsoft.com/office/drawing/2014/main" id="{E0A5E7A8-B0D1-43CA-A9F9-0BF146C9B35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2C5001C-86A5-4129-97FA-20F9AF6D0908}"/>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62CB4FD-6DDD-4E43-B9AA-37D04BF3DC79}"/>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4333745-56CF-4156-8C93-4C0D0AB81597}"/>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1" name="Group 120">
              <a:extLst>
                <a:ext uri="{FF2B5EF4-FFF2-40B4-BE49-F238E27FC236}">
                  <a16:creationId xmlns:a16="http://schemas.microsoft.com/office/drawing/2014/main" id="{567581D8-EFAB-486B-8FB8-FE089F8436C3}"/>
                </a:ext>
              </a:extLst>
            </p:cNvPr>
            <p:cNvGrpSpPr/>
            <p:nvPr/>
          </p:nvGrpSpPr>
          <p:grpSpPr>
            <a:xfrm>
              <a:off x="3167063" y="1849500"/>
              <a:ext cx="1737360" cy="1737360"/>
              <a:chOff x="7552123" y="135561"/>
              <a:chExt cx="1737360" cy="1737360"/>
            </a:xfrm>
          </p:grpSpPr>
          <p:sp>
            <p:nvSpPr>
              <p:cNvPr id="122" name="Rounded Rectangle 5">
                <a:extLst>
                  <a:ext uri="{FF2B5EF4-FFF2-40B4-BE49-F238E27FC236}">
                    <a16:creationId xmlns:a16="http://schemas.microsoft.com/office/drawing/2014/main" id="{B3FA402C-99C3-4F5A-A99D-DCDF47987E5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23" name="Graphic 122">
                <a:extLst>
                  <a:ext uri="{FF2B5EF4-FFF2-40B4-BE49-F238E27FC236}">
                    <a16:creationId xmlns:a16="http://schemas.microsoft.com/office/drawing/2014/main" id="{D601F9D4-FDBE-4148-B57E-6FD8883DA412}"/>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9333" t="18330" r="9333" b="18330"/>
              <a:stretch/>
            </p:blipFill>
            <p:spPr>
              <a:xfrm>
                <a:off x="7936554" y="627119"/>
                <a:ext cx="968498" cy="754245"/>
              </a:xfrm>
              <a:prstGeom prst="rect">
                <a:avLst/>
              </a:prstGeom>
            </p:spPr>
          </p:pic>
        </p:grpSp>
        <p:cxnSp>
          <p:nvCxnSpPr>
            <p:cNvPr id="124" name="Straight Arrow Connector 123">
              <a:extLst>
                <a:ext uri="{FF2B5EF4-FFF2-40B4-BE49-F238E27FC236}">
                  <a16:creationId xmlns:a16="http://schemas.microsoft.com/office/drawing/2014/main" id="{49377E8D-7B3F-418B-97D6-2E8EBD84D926}"/>
                </a:ext>
              </a:extLst>
            </p:cNvPr>
            <p:cNvCxnSpPr>
              <a:cxnSpLocks/>
            </p:cNvCxnSpPr>
            <p:nvPr/>
          </p:nvCxnSpPr>
          <p:spPr>
            <a:xfrm>
              <a:off x="2479967" y="2573506"/>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F58EBA32-3E79-4D97-B210-376301E51A67}"/>
                </a:ext>
              </a:extLst>
            </p:cNvPr>
            <p:cNvCxnSpPr>
              <a:cxnSpLocks/>
            </p:cNvCxnSpPr>
            <p:nvPr/>
          </p:nvCxnSpPr>
          <p:spPr>
            <a:xfrm>
              <a:off x="2479967" y="2792768"/>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F5E5B430-CAD7-4109-8283-25DB14328440}"/>
              </a:ext>
            </a:extLst>
          </p:cNvPr>
          <p:cNvGrpSpPr/>
          <p:nvPr/>
        </p:nvGrpSpPr>
        <p:grpSpPr>
          <a:xfrm>
            <a:off x="584200" y="4147068"/>
            <a:ext cx="4320223" cy="1737360"/>
            <a:chOff x="584200" y="4147068"/>
            <a:chExt cx="4320223" cy="1737360"/>
          </a:xfrm>
        </p:grpSpPr>
        <p:grpSp>
          <p:nvGrpSpPr>
            <p:cNvPr id="25" name="Group 24">
              <a:extLst>
                <a:ext uri="{FF2B5EF4-FFF2-40B4-BE49-F238E27FC236}">
                  <a16:creationId xmlns:a16="http://schemas.microsoft.com/office/drawing/2014/main" id="{B9AB84C7-D462-4EE8-9D4B-3C86BE436017}"/>
                </a:ext>
              </a:extLst>
            </p:cNvPr>
            <p:cNvGrpSpPr/>
            <p:nvPr/>
          </p:nvGrpSpPr>
          <p:grpSpPr>
            <a:xfrm>
              <a:off x="584200" y="4147068"/>
              <a:ext cx="1737360" cy="1734143"/>
              <a:chOff x="353094" y="3140045"/>
              <a:chExt cx="1737360" cy="1734143"/>
            </a:xfrm>
          </p:grpSpPr>
          <p:sp>
            <p:nvSpPr>
              <p:cNvPr id="26" name="Rounded Rectangle 5">
                <a:extLst>
                  <a:ext uri="{FF2B5EF4-FFF2-40B4-BE49-F238E27FC236}">
                    <a16:creationId xmlns:a16="http://schemas.microsoft.com/office/drawing/2014/main" id="{34DFDDA8-CC31-4266-98C1-1252B97820F0}"/>
                  </a:ext>
                </a:extLst>
              </p:cNvPr>
              <p:cNvSpPr/>
              <p:nvPr/>
            </p:nvSpPr>
            <p:spPr bwMode="auto">
              <a:xfrm>
                <a:off x="353094" y="314004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“backend”</a:t>
                </a:r>
              </a:p>
            </p:txBody>
          </p:sp>
          <p:grpSp>
            <p:nvGrpSpPr>
              <p:cNvPr id="27" name="app development" descr="application development">
                <a:extLst>
                  <a:ext uri="{FF2B5EF4-FFF2-40B4-BE49-F238E27FC236}">
                    <a16:creationId xmlns:a16="http://schemas.microsoft.com/office/drawing/2014/main" id="{292CC498-1C84-43B7-AA69-882E5471ED10}"/>
                  </a:ext>
                </a:extLst>
              </p:cNvPr>
              <p:cNvGrpSpPr/>
              <p:nvPr/>
            </p:nvGrpSpPr>
            <p:grpSpPr>
              <a:xfrm>
                <a:off x="968131" y="3568764"/>
                <a:ext cx="500421" cy="301755"/>
                <a:chOff x="1619314" y="4920550"/>
                <a:chExt cx="500421" cy="301755"/>
              </a:xfrm>
            </p:grpSpPr>
            <p:sp>
              <p:nvSpPr>
                <p:cNvPr id="28" name="Freeform: Shape 27">
                  <a:extLst>
                    <a:ext uri="{FF2B5EF4-FFF2-40B4-BE49-F238E27FC236}">
                      <a16:creationId xmlns:a16="http://schemas.microsoft.com/office/drawing/2014/main" id="{9629FE8E-C999-47AA-A786-DFBDC76CE36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EA4BB4B-3E83-438C-9E80-BD45EB9FE098}"/>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3BC5A54-13FE-440C-A603-EC6119DF8158}"/>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B85444E-D9DC-44DB-BEE2-11F956469D24}"/>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6" name="Group 125">
              <a:extLst>
                <a:ext uri="{FF2B5EF4-FFF2-40B4-BE49-F238E27FC236}">
                  <a16:creationId xmlns:a16="http://schemas.microsoft.com/office/drawing/2014/main" id="{3FD08B31-6A93-4565-9BE4-D9881ED0A832}"/>
                </a:ext>
              </a:extLst>
            </p:cNvPr>
            <p:cNvGrpSpPr/>
            <p:nvPr/>
          </p:nvGrpSpPr>
          <p:grpSpPr>
            <a:xfrm>
              <a:off x="3167063" y="4147068"/>
              <a:ext cx="1737360" cy="1737360"/>
              <a:chOff x="7552123" y="135561"/>
              <a:chExt cx="1737360" cy="1737360"/>
            </a:xfrm>
          </p:grpSpPr>
          <p:sp>
            <p:nvSpPr>
              <p:cNvPr id="127" name="Rounded Rectangle 5">
                <a:extLst>
                  <a:ext uri="{FF2B5EF4-FFF2-40B4-BE49-F238E27FC236}">
                    <a16:creationId xmlns:a16="http://schemas.microsoft.com/office/drawing/2014/main" id="{D45DEC1E-1099-4D7A-8F31-23746A73C0A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28" name="Graphic 127">
                <a:extLst>
                  <a:ext uri="{FF2B5EF4-FFF2-40B4-BE49-F238E27FC236}">
                    <a16:creationId xmlns:a16="http://schemas.microsoft.com/office/drawing/2014/main" id="{1DDA7181-0A0B-4137-AA1F-66F5DEF2FAA4}"/>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9333" t="18330" r="9333" b="18330"/>
              <a:stretch/>
            </p:blipFill>
            <p:spPr>
              <a:xfrm>
                <a:off x="7936554" y="627119"/>
                <a:ext cx="968498" cy="754245"/>
              </a:xfrm>
              <a:prstGeom prst="rect">
                <a:avLst/>
              </a:prstGeom>
            </p:spPr>
          </p:pic>
        </p:grpSp>
        <p:cxnSp>
          <p:nvCxnSpPr>
            <p:cNvPr id="129" name="Straight Arrow Connector 128">
              <a:extLst>
                <a:ext uri="{FF2B5EF4-FFF2-40B4-BE49-F238E27FC236}">
                  <a16:creationId xmlns:a16="http://schemas.microsoft.com/office/drawing/2014/main" id="{B902C42A-F7A4-46DA-8C1F-EB4BF1CCDBC8}"/>
                </a:ext>
              </a:extLst>
            </p:cNvPr>
            <p:cNvCxnSpPr>
              <a:cxnSpLocks/>
            </p:cNvCxnSpPr>
            <p:nvPr/>
          </p:nvCxnSpPr>
          <p:spPr>
            <a:xfrm>
              <a:off x="2479967" y="4871074"/>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97E5FE0-B2C9-4AB5-9D7B-FEFB912B675C}"/>
                </a:ext>
              </a:extLst>
            </p:cNvPr>
            <p:cNvCxnSpPr>
              <a:cxnSpLocks/>
            </p:cNvCxnSpPr>
            <p:nvPr/>
          </p:nvCxnSpPr>
          <p:spPr>
            <a:xfrm>
              <a:off x="2479967" y="5090336"/>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3457820C-AF0D-4423-B9F7-2FE6D8998A4B}"/>
              </a:ext>
            </a:extLst>
          </p:cNvPr>
          <p:cNvGrpSpPr/>
          <p:nvPr/>
        </p:nvGrpSpPr>
        <p:grpSpPr>
          <a:xfrm rot="5400000">
            <a:off x="3810594" y="3756659"/>
            <a:ext cx="450298" cy="219262"/>
            <a:chOff x="3795877" y="3707050"/>
            <a:chExt cx="539421" cy="219262"/>
          </a:xfrm>
        </p:grpSpPr>
        <p:cxnSp>
          <p:nvCxnSpPr>
            <p:cNvPr id="131" name="Straight Arrow Connector 130">
              <a:extLst>
                <a:ext uri="{FF2B5EF4-FFF2-40B4-BE49-F238E27FC236}">
                  <a16:creationId xmlns:a16="http://schemas.microsoft.com/office/drawing/2014/main" id="{99028D74-CF73-425C-A55C-BE848167897B}"/>
                </a:ext>
              </a:extLst>
            </p:cNvPr>
            <p:cNvCxnSpPr>
              <a:cxnSpLocks/>
            </p:cNvCxnSpPr>
            <p:nvPr/>
          </p:nvCxnSpPr>
          <p:spPr>
            <a:xfrm>
              <a:off x="3795877" y="3707050"/>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42483B-8FA5-418B-AAB9-EB7A3D1D169A}"/>
                </a:ext>
              </a:extLst>
            </p:cNvPr>
            <p:cNvCxnSpPr>
              <a:cxnSpLocks/>
            </p:cNvCxnSpPr>
            <p:nvPr/>
          </p:nvCxnSpPr>
          <p:spPr>
            <a:xfrm>
              <a:off x="3795877" y="3926312"/>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A9669FB4-956D-4052-B569-5F46D87BD0E4}"/>
              </a:ext>
            </a:extLst>
          </p:cNvPr>
          <p:cNvGrpSpPr/>
          <p:nvPr/>
        </p:nvGrpSpPr>
        <p:grpSpPr>
          <a:xfrm>
            <a:off x="4908445" y="2723177"/>
            <a:ext cx="471164" cy="2282662"/>
            <a:chOff x="5059570" y="2723177"/>
            <a:chExt cx="690611" cy="2282662"/>
          </a:xfrm>
        </p:grpSpPr>
        <p:sp>
          <p:nvSpPr>
            <p:cNvPr id="2" name="Rectangle 1">
              <a:extLst>
                <a:ext uri="{FF2B5EF4-FFF2-40B4-BE49-F238E27FC236}">
                  <a16:creationId xmlns:a16="http://schemas.microsoft.com/office/drawing/2014/main" id="{DE67CD4E-8359-40EB-BFB6-AE420B3B5CBD}"/>
                </a:ext>
              </a:extLst>
            </p:cNvPr>
            <p:cNvSpPr/>
            <p:nvPr/>
          </p:nvSpPr>
          <p:spPr bwMode="auto">
            <a:xfrm>
              <a:off x="5059570" y="2723177"/>
              <a:ext cx="239504" cy="2282662"/>
            </a:xfrm>
            <a:custGeom>
              <a:avLst/>
              <a:gdLst>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 name="connsiteX4" fmla="*/ 0 w 553539"/>
                <a:gd name="connsiteY4" fmla="*/ 0 h 2282662"/>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 name="connsiteX4" fmla="*/ 91440 w 553539"/>
                <a:gd name="connsiteY4" fmla="*/ 91440 h 2282662"/>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Lst>
              <a:ahLst/>
              <a:cxnLst>
                <a:cxn ang="0">
                  <a:pos x="connsiteX0" y="connsiteY0"/>
                </a:cxn>
                <a:cxn ang="0">
                  <a:pos x="connsiteX1" y="connsiteY1"/>
                </a:cxn>
                <a:cxn ang="0">
                  <a:pos x="connsiteX2" y="connsiteY2"/>
                </a:cxn>
                <a:cxn ang="0">
                  <a:pos x="connsiteX3" y="connsiteY3"/>
                </a:cxn>
              </a:cxnLst>
              <a:rect l="l" t="t" r="r" b="b"/>
              <a:pathLst>
                <a:path w="553539" h="2282662">
                  <a:moveTo>
                    <a:pt x="0" y="0"/>
                  </a:moveTo>
                  <a:lnTo>
                    <a:pt x="553539" y="0"/>
                  </a:lnTo>
                  <a:lnTo>
                    <a:pt x="553539" y="2282662"/>
                  </a:lnTo>
                  <a:lnTo>
                    <a:pt x="0" y="2282662"/>
                  </a:lnTo>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34" name="Straight Arrow Connector 133">
              <a:extLst>
                <a:ext uri="{FF2B5EF4-FFF2-40B4-BE49-F238E27FC236}">
                  <a16:creationId xmlns:a16="http://schemas.microsoft.com/office/drawing/2014/main" id="{49FBF8B0-8777-4FFE-9725-08EF5DC0EFED}"/>
                </a:ext>
              </a:extLst>
            </p:cNvPr>
            <p:cNvCxnSpPr>
              <a:cxnSpLocks/>
            </p:cNvCxnSpPr>
            <p:nvPr/>
          </p:nvCxnSpPr>
          <p:spPr>
            <a:xfrm>
              <a:off x="5299074" y="3925468"/>
              <a:ext cx="451107"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C8739F4-5838-4C0A-A562-A5641F29527C}"/>
              </a:ext>
            </a:extLst>
          </p:cNvPr>
          <p:cNvGrpSpPr/>
          <p:nvPr/>
        </p:nvGrpSpPr>
        <p:grpSpPr>
          <a:xfrm>
            <a:off x="5516880" y="3558540"/>
            <a:ext cx="2760765" cy="694163"/>
            <a:chOff x="5509260" y="3497580"/>
            <a:chExt cx="2760765" cy="694163"/>
          </a:xfrm>
        </p:grpSpPr>
        <p:sp>
          <p:nvSpPr>
            <p:cNvPr id="140" name="Rounded Rectangle 5">
              <a:extLst>
                <a:ext uri="{FF2B5EF4-FFF2-40B4-BE49-F238E27FC236}">
                  <a16:creationId xmlns:a16="http://schemas.microsoft.com/office/drawing/2014/main" id="{9743C0CC-40F4-4B14-974D-205F78FD6E59}"/>
                </a:ext>
              </a:extLst>
            </p:cNvPr>
            <p:cNvSpPr/>
            <p:nvPr/>
          </p:nvSpPr>
          <p:spPr bwMode="auto">
            <a:xfrm>
              <a:off x="5509260" y="3497580"/>
              <a:ext cx="2760765" cy="694163"/>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1" name="Graphic 20">
              <a:extLst>
                <a:ext uri="{FF2B5EF4-FFF2-40B4-BE49-F238E27FC236}">
                  <a16:creationId xmlns:a16="http://schemas.microsoft.com/office/drawing/2014/main" id="{74CFFB62-0968-4B21-A9AC-50496564F9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47961" y="3623013"/>
              <a:ext cx="492735" cy="458358"/>
            </a:xfrm>
            <a:prstGeom prst="rect">
              <a:avLst/>
            </a:prstGeom>
          </p:spPr>
        </p:pic>
        <p:sp>
          <p:nvSpPr>
            <p:cNvPr id="22" name="Rectangle 21">
              <a:extLst>
                <a:ext uri="{FF2B5EF4-FFF2-40B4-BE49-F238E27FC236}">
                  <a16:creationId xmlns:a16="http://schemas.microsoft.com/office/drawing/2014/main" id="{A1204C13-C4D6-45F8-8DF0-B70125A63ED3}"/>
                </a:ext>
              </a:extLst>
            </p:cNvPr>
            <p:cNvSpPr/>
            <p:nvPr/>
          </p:nvSpPr>
          <p:spPr>
            <a:xfrm>
              <a:off x="6287849" y="3616254"/>
              <a:ext cx="1747594" cy="461665"/>
            </a:xfrm>
            <a:prstGeom prst="rect">
              <a:avLst/>
            </a:prstGeom>
          </p:spPr>
          <p:txBody>
            <a:bodyPr wrap="none">
              <a:spAutoFit/>
            </a:bodyPr>
            <a:lstStyle/>
            <a:p>
              <a:r>
                <a:rPr lang="en-US" sz="2400" err="1">
                  <a:solidFill>
                    <a:srgbClr val="BF2A32"/>
                  </a:solidFill>
                  <a:latin typeface="-apple-system"/>
                </a:rPr>
                <a:t>Open</a:t>
              </a:r>
              <a:r>
                <a:rPr lang="en-US" sz="2400" err="1">
                  <a:solidFill>
                    <a:srgbClr val="222222"/>
                  </a:solidFill>
                  <a:latin typeface="-apple-system"/>
                </a:rPr>
                <a:t>Census</a:t>
              </a:r>
              <a:endParaRPr lang="en-US" sz="2400" b="0" i="0">
                <a:solidFill>
                  <a:srgbClr val="222222"/>
                </a:solidFill>
                <a:effectLst/>
                <a:latin typeface="-apple-system"/>
              </a:endParaRPr>
            </a:p>
          </p:txBody>
        </p:sp>
      </p:grpSp>
    </p:spTree>
    <p:extLst>
      <p:ext uri="{BB962C8B-B14F-4D97-AF65-F5344CB8AC3E}">
        <p14:creationId xmlns:p14="http://schemas.microsoft.com/office/powerpoint/2010/main" val="955282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120"/>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fade">
                                      <p:cBhvr>
                                        <p:cTn id="12" dur="500"/>
                                        <p:tgtEl>
                                          <p:spTgt spid="119"/>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119"/>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fade">
                                      <p:cBhvr>
                                        <p:cTn id="17" dur="500"/>
                                        <p:tgtEl>
                                          <p:spTgt spid="144"/>
                                        </p:tgtEl>
                                      </p:cBhvr>
                                    </p:animEffect>
                                  </p:childTnLst>
                                </p:cTn>
                              </p:par>
                              <p:par>
                                <p:cTn id="18" presetID="42" presetClass="path" presetSubtype="0" decel="100000" fill="hold" nodeType="withEffect">
                                  <p:stCondLst>
                                    <p:cond delay="0"/>
                                  </p:stCondLst>
                                  <p:childTnLst>
                                    <p:animMotion origin="layout" path="M 1.66667E-6 -1.85185E-6 L 1.66667E-6 0.03773 " pathEditMode="relative" rAng="0" ptsTypes="AA">
                                      <p:cBhvr>
                                        <p:cTn id="19" dur="750" spd="-100000" fill="hold"/>
                                        <p:tgtEl>
                                          <p:spTgt spid="144"/>
                                        </p:tgtEl>
                                        <p:attrNameLst>
                                          <p:attrName>ppt_x</p:attrName>
                                          <p:attrName>ppt_y</p:attrName>
                                        </p:attrNameLst>
                                      </p:cBhvr>
                                      <p:rCtr x="0" y="1875"/>
                                    </p:animMotion>
                                  </p:childTnLst>
                                </p:cTn>
                              </p:par>
                              <p:par>
                                <p:cTn id="20" presetID="10" presetClass="entr" presetSubtype="0" fill="hold" nodeType="withEffect">
                                  <p:stCondLst>
                                    <p:cond delay="100"/>
                                  </p:stCondLst>
                                  <p:childTnLst>
                                    <p:set>
                                      <p:cBhvr>
                                        <p:cTn id="21" dur="1" fill="hold">
                                          <p:stCondLst>
                                            <p:cond delay="0"/>
                                          </p:stCondLst>
                                        </p:cTn>
                                        <p:tgtEl>
                                          <p:spTgt spid="145"/>
                                        </p:tgtEl>
                                        <p:attrNameLst>
                                          <p:attrName>style.visibility</p:attrName>
                                        </p:attrNameLst>
                                      </p:cBhvr>
                                      <p:to>
                                        <p:strVal val="visible"/>
                                      </p:to>
                                    </p:set>
                                    <p:animEffect transition="in" filter="fade">
                                      <p:cBhvr>
                                        <p:cTn id="22" dur="500"/>
                                        <p:tgtEl>
                                          <p:spTgt spid="145"/>
                                        </p:tgtEl>
                                      </p:cBhvr>
                                    </p:animEffect>
                                  </p:childTnLst>
                                </p:cTn>
                              </p:par>
                              <p:par>
                                <p:cTn id="23" presetID="42" presetClass="path" presetSubtype="0" decel="100000" fill="hold" nodeType="withEffect">
                                  <p:stCondLst>
                                    <p:cond delay="100"/>
                                  </p:stCondLst>
                                  <p:childTnLst>
                                    <p:animMotion origin="layout" path="M 1.66667E-6 -1.85185E-6 L 1.66667E-6 0.03773 " pathEditMode="relative" rAng="0" ptsTypes="AA">
                                      <p:cBhvr>
                                        <p:cTn id="24" dur="750" spd="-100000" fill="hold"/>
                                        <p:tgtEl>
                                          <p:spTgt spid="145"/>
                                        </p:tgtEl>
                                        <p:attrNameLst>
                                          <p:attrName>ppt_x</p:attrName>
                                          <p:attrName>ppt_y</p:attrName>
                                        </p:attrNameLst>
                                      </p:cBhvr>
                                      <p:rCtr x="0" y="1875"/>
                                    </p:animMotion>
                                  </p:childTnLst>
                                </p:cTn>
                              </p:par>
                              <p:par>
                                <p:cTn id="25" presetID="10" presetClass="entr" presetSubtype="0" fill="hold" nodeType="withEffect">
                                  <p:stCondLst>
                                    <p:cond delay="150"/>
                                  </p:stCondLst>
                                  <p:childTnLst>
                                    <p:set>
                                      <p:cBhvr>
                                        <p:cTn id="26" dur="1" fill="hold">
                                          <p:stCondLst>
                                            <p:cond delay="0"/>
                                          </p:stCondLst>
                                        </p:cTn>
                                        <p:tgtEl>
                                          <p:spTgt spid="133"/>
                                        </p:tgtEl>
                                        <p:attrNameLst>
                                          <p:attrName>style.visibility</p:attrName>
                                        </p:attrNameLst>
                                      </p:cBhvr>
                                      <p:to>
                                        <p:strVal val="visible"/>
                                      </p:to>
                                    </p:set>
                                    <p:animEffect transition="in" filter="fade">
                                      <p:cBhvr>
                                        <p:cTn id="27" dur="500"/>
                                        <p:tgtEl>
                                          <p:spTgt spid="133"/>
                                        </p:tgtEl>
                                      </p:cBhvr>
                                    </p:animEffect>
                                  </p:childTnLst>
                                </p:cTn>
                              </p:par>
                              <p:par>
                                <p:cTn id="28" presetID="42" presetClass="path" presetSubtype="0" decel="100000" fill="hold" nodeType="withEffect">
                                  <p:stCondLst>
                                    <p:cond delay="150"/>
                                  </p:stCondLst>
                                  <p:childTnLst>
                                    <p:animMotion origin="layout" path="M 1.66667E-6 -1.85185E-6 L 1.66667E-6 0.03773 " pathEditMode="relative" rAng="0" ptsTypes="AA">
                                      <p:cBhvr>
                                        <p:cTn id="29" dur="750" spd="-100000" fill="hold"/>
                                        <p:tgtEl>
                                          <p:spTgt spid="133"/>
                                        </p:tgtEl>
                                        <p:attrNameLst>
                                          <p:attrName>ppt_x</p:attrName>
                                          <p:attrName>ppt_y</p:attrName>
                                        </p:attrNameLst>
                                      </p:cBhvr>
                                      <p:rCtr x="0" y="1875"/>
                                    </p:animMotion>
                                  </p:childTnLst>
                                </p:cTn>
                              </p:par>
                              <p:par>
                                <p:cTn id="30" presetID="22" presetClass="entr" presetSubtype="8" fill="hold" nodeType="withEffect">
                                  <p:stCondLst>
                                    <p:cond delay="200"/>
                                  </p:stCondLst>
                                  <p:childTnLst>
                                    <p:set>
                                      <p:cBhvr>
                                        <p:cTn id="31" dur="1" fill="hold">
                                          <p:stCondLst>
                                            <p:cond delay="0"/>
                                          </p:stCondLst>
                                        </p:cTn>
                                        <p:tgtEl>
                                          <p:spTgt spid="137"/>
                                        </p:tgtEl>
                                        <p:attrNameLst>
                                          <p:attrName>style.visibility</p:attrName>
                                        </p:attrNameLst>
                                      </p:cBhvr>
                                      <p:to>
                                        <p:strVal val="visible"/>
                                      </p:to>
                                    </p:set>
                                    <p:animEffect transition="in" filter="wipe(left)">
                                      <p:cBhvr>
                                        <p:cTn id="32" dur="500"/>
                                        <p:tgtEl>
                                          <p:spTgt spid="137"/>
                                        </p:tgtEl>
                                      </p:cBhvr>
                                    </p:animEffect>
                                  </p:childTnLst>
                                </p:cTn>
                              </p:par>
                              <p:par>
                                <p:cTn id="33" presetID="10" presetClass="entr" presetSubtype="0" fill="hold" nodeType="withEffect">
                                  <p:stCondLst>
                                    <p:cond delay="2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42" presetClass="path" presetSubtype="0" decel="100000" fill="hold" nodeType="withEffect">
                                  <p:stCondLst>
                                    <p:cond delay="200"/>
                                  </p:stCondLst>
                                  <p:childTnLst>
                                    <p:animMotion origin="layout" path="M 1.66667E-6 -1.85185E-6 L 1.66667E-6 0.03773 " pathEditMode="relative" rAng="0" ptsTypes="AA">
                                      <p:cBhvr>
                                        <p:cTn id="37" dur="750" spd="-100000" fill="hold"/>
                                        <p:tgtEl>
                                          <p:spTgt spid="23"/>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par>
                          <p:cTn id="43" fill="hold">
                            <p:stCondLst>
                              <p:cond delay="500"/>
                            </p:stCondLst>
                            <p:childTnLst>
                              <p:par>
                                <p:cTn id="44" presetID="2" presetClass="entr" presetSubtype="2" decel="10000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1+#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par>
                                <p:cTn id="48" presetID="64" presetClass="path" presetSubtype="0" accel="50000" decel="50000" fill="hold" nodeType="withEffect">
                                  <p:stCondLst>
                                    <p:cond delay="500"/>
                                  </p:stCondLst>
                                  <p:childTnLst>
                                    <p:animMotion origin="layout" path="M 5E-6 -1.85185E-6 L 5E-6 -0.46551 " pathEditMode="relative" rAng="0" ptsTypes="AA">
                                      <p:cBhvr>
                                        <p:cTn id="49" dur="1000" fill="hold"/>
                                        <p:tgtEl>
                                          <p:spTgt spid="7"/>
                                        </p:tgtEl>
                                        <p:attrNameLst>
                                          <p:attrName>ppt_x</p:attrName>
                                          <p:attrName>ppt_y</p:attrName>
                                        </p:attrNameLst>
                                      </p:cBhvr>
                                      <p:rCtr x="0" y="-23287"/>
                                    </p:animMotion>
                                  </p:childTnLst>
                                </p:cTn>
                              </p:par>
                              <p:par>
                                <p:cTn id="50" presetID="2" presetClass="entr" presetSubtype="2" decel="100000"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1+#ppt_w/2"/>
                                          </p:val>
                                        </p:tav>
                                        <p:tav tm="100000">
                                          <p:val>
                                            <p:strVal val="#ppt_x"/>
                                          </p:val>
                                        </p:tav>
                                      </p:tavLst>
                                    </p:anim>
                                    <p:anim calcmode="lin" valueType="num">
                                      <p:cBhvr additive="base">
                                        <p:cTn id="53" dur="500" fill="hold"/>
                                        <p:tgtEl>
                                          <p:spTgt spid="42"/>
                                        </p:tgtEl>
                                        <p:attrNameLst>
                                          <p:attrName>ppt_y</p:attrName>
                                        </p:attrNameLst>
                                      </p:cBhvr>
                                      <p:tavLst>
                                        <p:tav tm="0">
                                          <p:val>
                                            <p:strVal val="#ppt_y"/>
                                          </p:val>
                                        </p:tav>
                                        <p:tav tm="100000">
                                          <p:val>
                                            <p:strVal val="#ppt_y"/>
                                          </p:val>
                                        </p:tav>
                                      </p:tavLst>
                                    </p:anim>
                                  </p:childTnLst>
                                </p:cTn>
                              </p:par>
                              <p:par>
                                <p:cTn id="54" presetID="64" presetClass="path" presetSubtype="0" accel="50000" decel="50000" fill="hold" nodeType="withEffect">
                                  <p:stCondLst>
                                    <p:cond delay="500"/>
                                  </p:stCondLst>
                                  <p:childTnLst>
                                    <p:animMotion origin="layout" path="M 5E-6 -1.85185E-6 L 5E-6 -0.33171 " pathEditMode="relative" rAng="0" ptsTypes="AA">
                                      <p:cBhvr>
                                        <p:cTn id="55" dur="1000" fill="hold"/>
                                        <p:tgtEl>
                                          <p:spTgt spid="42"/>
                                        </p:tgtEl>
                                        <p:attrNameLst>
                                          <p:attrName>ppt_x</p:attrName>
                                          <p:attrName>ppt_y</p:attrName>
                                        </p:attrNameLst>
                                      </p:cBhvr>
                                      <p:rCtr x="0" y="-16597"/>
                                    </p:animMotion>
                                  </p:childTnLst>
                                </p:cTn>
                              </p:par>
                              <p:par>
                                <p:cTn id="56" presetID="2" presetClass="entr" presetSubtype="2" decel="100000"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 calcmode="lin" valueType="num">
                                      <p:cBhvr additive="base">
                                        <p:cTn id="58" dur="500" fill="hold"/>
                                        <p:tgtEl>
                                          <p:spTgt spid="48"/>
                                        </p:tgtEl>
                                        <p:attrNameLst>
                                          <p:attrName>ppt_x</p:attrName>
                                        </p:attrNameLst>
                                      </p:cBhvr>
                                      <p:tavLst>
                                        <p:tav tm="0">
                                          <p:val>
                                            <p:strVal val="1+#ppt_w/2"/>
                                          </p:val>
                                        </p:tav>
                                        <p:tav tm="100000">
                                          <p:val>
                                            <p:strVal val="#ppt_x"/>
                                          </p:val>
                                        </p:tav>
                                      </p:tavLst>
                                    </p:anim>
                                    <p:anim calcmode="lin" valueType="num">
                                      <p:cBhvr additive="base">
                                        <p:cTn id="59" dur="500" fill="hold"/>
                                        <p:tgtEl>
                                          <p:spTgt spid="48"/>
                                        </p:tgtEl>
                                        <p:attrNameLst>
                                          <p:attrName>ppt_y</p:attrName>
                                        </p:attrNameLst>
                                      </p:cBhvr>
                                      <p:tavLst>
                                        <p:tav tm="0">
                                          <p:val>
                                            <p:strVal val="#ppt_y"/>
                                          </p:val>
                                        </p:tav>
                                        <p:tav tm="100000">
                                          <p:val>
                                            <p:strVal val="#ppt_y"/>
                                          </p:val>
                                        </p:tav>
                                      </p:tavLst>
                                    </p:anim>
                                  </p:childTnLst>
                                </p:cTn>
                              </p:par>
                              <p:par>
                                <p:cTn id="60" presetID="64" presetClass="path" presetSubtype="0" accel="50000" decel="50000" fill="hold" nodeType="withEffect">
                                  <p:stCondLst>
                                    <p:cond delay="500"/>
                                  </p:stCondLst>
                                  <p:childTnLst>
                                    <p:animMotion origin="layout" path="M 5E-6 -1.85185E-6 L 5E-6 -0.19838 " pathEditMode="relative" rAng="0" ptsTypes="AA">
                                      <p:cBhvr>
                                        <p:cTn id="61" dur="1000" fill="hold"/>
                                        <p:tgtEl>
                                          <p:spTgt spid="48"/>
                                        </p:tgtEl>
                                        <p:attrNameLst>
                                          <p:attrName>ppt_x</p:attrName>
                                          <p:attrName>ppt_y</p:attrName>
                                        </p:attrNameLst>
                                      </p:cBhvr>
                                      <p:rCtr x="0" y="-9931"/>
                                    </p:animMotion>
                                  </p:childTnLst>
                                </p:cTn>
                              </p:par>
                              <p:par>
                                <p:cTn id="62" presetID="2" presetClass="entr" presetSubtype="2" decel="10000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 calcmode="lin" valueType="num">
                                      <p:cBhvr additive="base">
                                        <p:cTn id="64" dur="500" fill="hold"/>
                                        <p:tgtEl>
                                          <p:spTgt spid="54"/>
                                        </p:tgtEl>
                                        <p:attrNameLst>
                                          <p:attrName>ppt_x</p:attrName>
                                        </p:attrNameLst>
                                      </p:cBhvr>
                                      <p:tavLst>
                                        <p:tav tm="0">
                                          <p:val>
                                            <p:strVal val="1+#ppt_w/2"/>
                                          </p:val>
                                        </p:tav>
                                        <p:tav tm="100000">
                                          <p:val>
                                            <p:strVal val="#ppt_x"/>
                                          </p:val>
                                        </p:tav>
                                      </p:tavLst>
                                    </p:anim>
                                    <p:anim calcmode="lin" valueType="num">
                                      <p:cBhvr additive="base">
                                        <p:cTn id="65" dur="500" fill="hold"/>
                                        <p:tgtEl>
                                          <p:spTgt spid="54"/>
                                        </p:tgtEl>
                                        <p:attrNameLst>
                                          <p:attrName>ppt_y</p:attrName>
                                        </p:attrNameLst>
                                      </p:cBhvr>
                                      <p:tavLst>
                                        <p:tav tm="0">
                                          <p:val>
                                            <p:strVal val="#ppt_y"/>
                                          </p:val>
                                        </p:tav>
                                        <p:tav tm="100000">
                                          <p:val>
                                            <p:strVal val="#ppt_y"/>
                                          </p:val>
                                        </p:tav>
                                      </p:tavLst>
                                    </p:anim>
                                  </p:childTnLst>
                                </p:cTn>
                              </p:par>
                              <p:par>
                                <p:cTn id="66" presetID="64" presetClass="path" presetSubtype="0" accel="50000" decel="50000" fill="hold" nodeType="withEffect">
                                  <p:stCondLst>
                                    <p:cond delay="500"/>
                                  </p:stCondLst>
                                  <p:childTnLst>
                                    <p:animMotion origin="layout" path="M 5E-6 -1.85185E-6 L 0.00027 -0.06504 " pathEditMode="relative" rAng="0" ptsTypes="AA">
                                      <p:cBhvr>
                                        <p:cTn id="67" dur="1000" fill="hold"/>
                                        <p:tgtEl>
                                          <p:spTgt spid="54"/>
                                        </p:tgtEl>
                                        <p:attrNameLst>
                                          <p:attrName>ppt_x</p:attrName>
                                          <p:attrName>ppt_y</p:attrName>
                                        </p:attrNameLst>
                                      </p:cBhvr>
                                      <p:rCtr x="13" y="-3264"/>
                                    </p:animMotion>
                                  </p:childTnLst>
                                </p:cTn>
                              </p:par>
                              <p:par>
                                <p:cTn id="68" presetID="2" presetClass="entr" presetSubtype="2" decel="100000" fill="hold" nodeType="with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additive="base">
                                        <p:cTn id="70" dur="500" fill="hold"/>
                                        <p:tgtEl>
                                          <p:spTgt spid="60"/>
                                        </p:tgtEl>
                                        <p:attrNameLst>
                                          <p:attrName>ppt_x</p:attrName>
                                        </p:attrNameLst>
                                      </p:cBhvr>
                                      <p:tavLst>
                                        <p:tav tm="0">
                                          <p:val>
                                            <p:strVal val="1+#ppt_w/2"/>
                                          </p:val>
                                        </p:tav>
                                        <p:tav tm="100000">
                                          <p:val>
                                            <p:strVal val="#ppt_x"/>
                                          </p:val>
                                        </p:tav>
                                      </p:tavLst>
                                    </p:anim>
                                    <p:anim calcmode="lin" valueType="num">
                                      <p:cBhvr additive="base">
                                        <p:cTn id="71" dur="500" fill="hold"/>
                                        <p:tgtEl>
                                          <p:spTgt spid="60"/>
                                        </p:tgtEl>
                                        <p:attrNameLst>
                                          <p:attrName>ppt_y</p:attrName>
                                        </p:attrNameLst>
                                      </p:cBhvr>
                                      <p:tavLst>
                                        <p:tav tm="0">
                                          <p:val>
                                            <p:strVal val="#ppt_y"/>
                                          </p:val>
                                        </p:tav>
                                        <p:tav tm="100000">
                                          <p:val>
                                            <p:strVal val="#ppt_y"/>
                                          </p:val>
                                        </p:tav>
                                      </p:tavLst>
                                    </p:anim>
                                  </p:childTnLst>
                                </p:cTn>
                              </p:par>
                              <p:par>
                                <p:cTn id="72" presetID="64" presetClass="path" presetSubtype="0" accel="50000" decel="50000" fill="hold" nodeType="withEffect">
                                  <p:stCondLst>
                                    <p:cond delay="500"/>
                                  </p:stCondLst>
                                  <p:childTnLst>
                                    <p:animMotion origin="layout" path="M 5E-6 -1.85185E-6 L 5E-6 0.06852 " pathEditMode="relative" rAng="0" ptsTypes="AA">
                                      <p:cBhvr>
                                        <p:cTn id="73" dur="1000" fill="hold"/>
                                        <p:tgtEl>
                                          <p:spTgt spid="60"/>
                                        </p:tgtEl>
                                        <p:attrNameLst>
                                          <p:attrName>ppt_x</p:attrName>
                                          <p:attrName>ppt_y</p:attrName>
                                        </p:attrNameLst>
                                      </p:cBhvr>
                                      <p:rCtr x="0" y="3426"/>
                                    </p:animMotion>
                                  </p:childTnLst>
                                </p:cTn>
                              </p:par>
                              <p:par>
                                <p:cTn id="74" presetID="2" presetClass="entr" presetSubtype="2" decel="100000" fill="hold" nodeType="with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additive="base">
                                        <p:cTn id="76" dur="500" fill="hold"/>
                                        <p:tgtEl>
                                          <p:spTgt spid="66"/>
                                        </p:tgtEl>
                                        <p:attrNameLst>
                                          <p:attrName>ppt_x</p:attrName>
                                        </p:attrNameLst>
                                      </p:cBhvr>
                                      <p:tavLst>
                                        <p:tav tm="0">
                                          <p:val>
                                            <p:strVal val="1+#ppt_w/2"/>
                                          </p:val>
                                        </p:tav>
                                        <p:tav tm="100000">
                                          <p:val>
                                            <p:strVal val="#ppt_x"/>
                                          </p:val>
                                        </p:tav>
                                      </p:tavLst>
                                    </p:anim>
                                    <p:anim calcmode="lin" valueType="num">
                                      <p:cBhvr additive="base">
                                        <p:cTn id="77" dur="500" fill="hold"/>
                                        <p:tgtEl>
                                          <p:spTgt spid="66"/>
                                        </p:tgtEl>
                                        <p:attrNameLst>
                                          <p:attrName>ppt_y</p:attrName>
                                        </p:attrNameLst>
                                      </p:cBhvr>
                                      <p:tavLst>
                                        <p:tav tm="0">
                                          <p:val>
                                            <p:strVal val="#ppt_y"/>
                                          </p:val>
                                        </p:tav>
                                        <p:tav tm="100000">
                                          <p:val>
                                            <p:strVal val="#ppt_y"/>
                                          </p:val>
                                        </p:tav>
                                      </p:tavLst>
                                    </p:anim>
                                  </p:childTnLst>
                                </p:cTn>
                              </p:par>
                              <p:par>
                                <p:cTn id="78" presetID="64" presetClass="path" presetSubtype="0" accel="50000" decel="50000" fill="hold" nodeType="withEffect">
                                  <p:stCondLst>
                                    <p:cond delay="500"/>
                                  </p:stCondLst>
                                  <p:childTnLst>
                                    <p:animMotion origin="layout" path="M 5E-6 -1.85185E-6 L 5E-6 0.20185 " pathEditMode="relative" rAng="0" ptsTypes="AA">
                                      <p:cBhvr>
                                        <p:cTn id="79" dur="1000" fill="hold"/>
                                        <p:tgtEl>
                                          <p:spTgt spid="66"/>
                                        </p:tgtEl>
                                        <p:attrNameLst>
                                          <p:attrName>ppt_x</p:attrName>
                                          <p:attrName>ppt_y</p:attrName>
                                        </p:attrNameLst>
                                      </p:cBhvr>
                                      <p:rCtr x="0" y="10093"/>
                                    </p:animMotion>
                                  </p:childTnLst>
                                </p:cTn>
                              </p:par>
                              <p:par>
                                <p:cTn id="80" presetID="2" presetClass="entr" presetSubtype="2" decel="100000" fill="hold" nodeType="withEffect">
                                  <p:stCondLst>
                                    <p:cond delay="0"/>
                                  </p:stCondLst>
                                  <p:childTnLst>
                                    <p:set>
                                      <p:cBhvr>
                                        <p:cTn id="81" dur="1" fill="hold">
                                          <p:stCondLst>
                                            <p:cond delay="0"/>
                                          </p:stCondLst>
                                        </p:cTn>
                                        <p:tgtEl>
                                          <p:spTgt spid="72"/>
                                        </p:tgtEl>
                                        <p:attrNameLst>
                                          <p:attrName>style.visibility</p:attrName>
                                        </p:attrNameLst>
                                      </p:cBhvr>
                                      <p:to>
                                        <p:strVal val="visible"/>
                                      </p:to>
                                    </p:set>
                                    <p:anim calcmode="lin" valueType="num">
                                      <p:cBhvr additive="base">
                                        <p:cTn id="82" dur="500" fill="hold"/>
                                        <p:tgtEl>
                                          <p:spTgt spid="72"/>
                                        </p:tgtEl>
                                        <p:attrNameLst>
                                          <p:attrName>ppt_x</p:attrName>
                                        </p:attrNameLst>
                                      </p:cBhvr>
                                      <p:tavLst>
                                        <p:tav tm="0">
                                          <p:val>
                                            <p:strVal val="1+#ppt_w/2"/>
                                          </p:val>
                                        </p:tav>
                                        <p:tav tm="100000">
                                          <p:val>
                                            <p:strVal val="#ppt_x"/>
                                          </p:val>
                                        </p:tav>
                                      </p:tavLst>
                                    </p:anim>
                                    <p:anim calcmode="lin" valueType="num">
                                      <p:cBhvr additive="base">
                                        <p:cTn id="83" dur="500" fill="hold"/>
                                        <p:tgtEl>
                                          <p:spTgt spid="72"/>
                                        </p:tgtEl>
                                        <p:attrNameLst>
                                          <p:attrName>ppt_y</p:attrName>
                                        </p:attrNameLst>
                                      </p:cBhvr>
                                      <p:tavLst>
                                        <p:tav tm="0">
                                          <p:val>
                                            <p:strVal val="#ppt_y"/>
                                          </p:val>
                                        </p:tav>
                                        <p:tav tm="100000">
                                          <p:val>
                                            <p:strVal val="#ppt_y"/>
                                          </p:val>
                                        </p:tav>
                                      </p:tavLst>
                                    </p:anim>
                                  </p:childTnLst>
                                </p:cTn>
                              </p:par>
                              <p:par>
                                <p:cTn id="84" presetID="64" presetClass="path" presetSubtype="0" accel="50000" decel="50000" fill="hold" nodeType="withEffect">
                                  <p:stCondLst>
                                    <p:cond delay="500"/>
                                  </p:stCondLst>
                                  <p:childTnLst>
                                    <p:animMotion origin="layout" path="M 5E-6 -1.85185E-6 L 5E-6 0.33449 " pathEditMode="relative" rAng="0" ptsTypes="AA">
                                      <p:cBhvr>
                                        <p:cTn id="85" dur="1000" fill="hold"/>
                                        <p:tgtEl>
                                          <p:spTgt spid="72"/>
                                        </p:tgtEl>
                                        <p:attrNameLst>
                                          <p:attrName>ppt_x</p:attrName>
                                          <p:attrName>ppt_y</p:attrName>
                                        </p:attrNameLst>
                                      </p:cBhvr>
                                      <p:rCtr x="0" y="16713"/>
                                    </p:animMotion>
                                  </p:childTnLst>
                                </p:cTn>
                              </p:par>
                            </p:childTnLst>
                          </p:cTn>
                        </p:par>
                        <p:par>
                          <p:cTn id="86" fill="hold">
                            <p:stCondLst>
                              <p:cond delay="2000"/>
                            </p:stCondLst>
                            <p:childTnLst>
                              <p:par>
                                <p:cTn id="87" presetID="1" presetClass="exit" presetSubtype="0" fill="hold" nodeType="afterEffect">
                                  <p:stCondLst>
                                    <p:cond delay="0"/>
                                  </p:stCondLst>
                                  <p:childTnLst>
                                    <p:set>
                                      <p:cBhvr>
                                        <p:cTn id="88" dur="1" fill="hold">
                                          <p:stCondLst>
                                            <p:cond delay="0"/>
                                          </p:stCondLst>
                                        </p:cTn>
                                        <p:tgtEl>
                                          <p:spTgt spid="72"/>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54"/>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4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66"/>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7"/>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60"/>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48"/>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19" grpId="1"/>
      <p:bldP spid="120" grpId="0"/>
      <p:bldP spid="12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6DF6E053-B7E3-40CE-B5FA-9F248CD6319A}"/>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
        <p:nvSpPr>
          <p:cNvPr id="4" name="Title 1">
            <a:extLst>
              <a:ext uri="{FF2B5EF4-FFF2-40B4-BE49-F238E27FC236}">
                <a16:creationId xmlns:a16="http://schemas.microsoft.com/office/drawing/2014/main" id="{931F56B9-5C71-453E-9A2F-0B993791F981}"/>
              </a:ext>
            </a:extLst>
          </p:cNvPr>
          <p:cNvSpPr txBox="1">
            <a:spLocks/>
          </p:cNvSpPr>
          <p:nvPr/>
        </p:nvSpPr>
        <p:spPr>
          <a:xfrm>
            <a:off x="1622612" y="3837806"/>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a:t>Logs, Metrics and Distributed Tracing</a:t>
            </a:r>
          </a:p>
        </p:txBody>
      </p:sp>
    </p:spTree>
    <p:extLst>
      <p:ext uri="{BB962C8B-B14F-4D97-AF65-F5344CB8AC3E}">
        <p14:creationId xmlns:p14="http://schemas.microsoft.com/office/powerpoint/2010/main" val="875801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91667E-6 -4.81481E-6 L -2.91667E-6 0.03774 " pathEditMode="relative" rAng="0" ptsTypes="AA">
                                      <p:cBhvr>
                                        <p:cTn id="14" dur="750" spd="-100000" fill="hold"/>
                                        <p:tgtEl>
                                          <p:spTgt spid="4"/>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 grpId="0"/>
      <p:bldP spid="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8D88970-D8AB-447F-A65B-B5C9C6358B33}"/>
              </a:ext>
            </a:extLst>
          </p:cNvPr>
          <p:cNvSpPr/>
          <p:nvPr/>
        </p:nvSpPr>
        <p:spPr bwMode="auto">
          <a:xfrm>
            <a:off x="4662572" y="344690"/>
            <a:ext cx="5370050"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Cloud</a:t>
            </a:r>
            <a:r>
              <a:rPr kumimoji="0" lang="en-US" sz="1400" b="1" i="0" u="none" strike="noStrike" kern="1200" cap="none" spc="0" normalizeH="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Secret Stores</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5"/>
            <a:ext cx="9054559" cy="3664635"/>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black"/>
                </a:solidFill>
                <a:effectLst/>
                <a:uLnTx/>
                <a:uFillTx/>
                <a:latin typeface="Calibri" panose="020F0502020204030204"/>
              </a:rPr>
              <a:t>http://localhost:3500/v1.0/</a:t>
            </a:r>
            <a:r>
              <a:rPr lang="en-US" sz="1400">
                <a:solidFill>
                  <a:prstClr val="black"/>
                </a:solidFill>
                <a:latin typeface="Calibri" panose="020F0502020204030204"/>
              </a:rPr>
              <a:t>secrets</a:t>
            </a:r>
            <a:r>
              <a:rPr kumimoji="0" lang="en-US" sz="1400" i="0" u="none" strike="noStrike" kern="1200" cap="none" spc="0" normalizeH="0" baseline="0" noProof="0">
                <a:ln>
                  <a:noFill/>
                </a:ln>
                <a:solidFill>
                  <a:prstClr val="black"/>
                </a:solidFill>
                <a:effectLst/>
                <a:uLnTx/>
                <a:uFillTx/>
                <a:latin typeface="Calibri" panose="020F0502020204030204"/>
              </a:rPr>
              <a:t>/vault/</a:t>
            </a:r>
            <a:r>
              <a:rPr kumimoji="0" lang="en-US" sz="1400" i="0" u="none" strike="noStrike" kern="1200" cap="none" spc="0" normalizeH="0" baseline="0" noProof="0" err="1">
                <a:ln>
                  <a:noFill/>
                </a:ln>
                <a:solidFill>
                  <a:prstClr val="black"/>
                </a:solidFill>
                <a:effectLst/>
                <a:uLnTx/>
                <a:uFillTx/>
                <a:latin typeface="Calibri" panose="020F0502020204030204"/>
              </a:rPr>
              <a:t>mysecret</a:t>
            </a:r>
            <a:endParaRPr kumimoji="0" lang="en-US" sz="1400" i="0" u="none" strike="noStrike" kern="1200" cap="none" spc="0" normalizeH="0" baseline="0" noProof="0">
              <a:ln>
                <a:noFill/>
              </a:ln>
              <a:solidFill>
                <a:prstClr val="black"/>
              </a:solidFill>
              <a:effectLst/>
              <a:uLnTx/>
              <a:uFillTx/>
              <a:latin typeface="Calibri" panose="020F0502020204030204"/>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8264125" y="1690688"/>
            <a:ext cx="0" cy="1619937"/>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6869" y="611698"/>
            <a:ext cx="830768" cy="4492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ws secrets manager logo">
            <a:extLst>
              <a:ext uri="{FF2B5EF4-FFF2-40B4-BE49-F238E27FC236}">
                <a16:creationId xmlns:a16="http://schemas.microsoft.com/office/drawing/2014/main" id="{292C03AA-CD35-48FB-988E-5FCCA85487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8560" y="443708"/>
            <a:ext cx="1127525" cy="112752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9361420" y="1228735"/>
            <a:ext cx="46166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Vault</a:t>
            </a:r>
          </a:p>
        </p:txBody>
      </p:sp>
      <p:pic>
        <p:nvPicPr>
          <p:cNvPr id="3080" name="Picture 8" descr="Image result for hashicorp vault">
            <a:extLst>
              <a:ext uri="{FF2B5EF4-FFF2-40B4-BE49-F238E27FC236}">
                <a16:creationId xmlns:a16="http://schemas.microsoft.com/office/drawing/2014/main" id="{3F383291-EAA5-4F70-AA52-30A33EF606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7597" y="601659"/>
            <a:ext cx="830768" cy="81030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i="0" u="none" strike="noStrike" kern="1200" cap="none" spc="0" normalizeH="0" baseline="0" noProof="0">
              <a:ln>
                <a:noFill/>
              </a:ln>
              <a:solidFill>
                <a:prstClr val="black"/>
              </a:solidFill>
              <a:effectLst/>
              <a:uLnTx/>
              <a:uFillTx/>
              <a:latin typeface="Consolas" panose="020B0609020204030204" pitchFamily="49" charset="0"/>
              <a:ea typeface="Segoe UI Symbol"/>
            </a:endParaRPr>
          </a:p>
        </p:txBody>
      </p:sp>
      <p:pic>
        <p:nvPicPr>
          <p:cNvPr id="3084" name="Picture 12" descr="Image result for googel Cloud Key Management Service ">
            <a:extLst>
              <a:ext uri="{FF2B5EF4-FFF2-40B4-BE49-F238E27FC236}">
                <a16:creationId xmlns:a16="http://schemas.microsoft.com/office/drawing/2014/main" id="{CD2C9E55-010E-4E8C-994D-14027C525A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9958" y="597346"/>
            <a:ext cx="1139453" cy="584776"/>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29C37E7D-C22F-43CD-839F-199AF5A90E30}"/>
              </a:ext>
            </a:extLst>
          </p:cNvPr>
          <p:cNvSpPr txBox="1"/>
          <p:nvPr/>
        </p:nvSpPr>
        <p:spPr>
          <a:xfrm>
            <a:off x="7929062" y="1228735"/>
            <a:ext cx="1422778"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Google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Management</a:t>
            </a:r>
          </a:p>
        </p:txBody>
      </p:sp>
      <p:grpSp>
        <p:nvGrpSpPr>
          <p:cNvPr id="19" name="Group 18">
            <a:extLst>
              <a:ext uri="{FF2B5EF4-FFF2-40B4-BE49-F238E27FC236}">
                <a16:creationId xmlns:a16="http://schemas.microsoft.com/office/drawing/2014/main" id="{A83698D6-57D3-4298-927C-DA66D08236B7}"/>
              </a:ext>
            </a:extLst>
          </p:cNvPr>
          <p:cNvGrpSpPr/>
          <p:nvPr/>
        </p:nvGrpSpPr>
        <p:grpSpPr>
          <a:xfrm>
            <a:off x="7362138" y="3315577"/>
            <a:ext cx="1737360" cy="1737360"/>
            <a:chOff x="7552123" y="135561"/>
            <a:chExt cx="1737360" cy="1737360"/>
          </a:xfrm>
        </p:grpSpPr>
        <p:sp>
          <p:nvSpPr>
            <p:cNvPr id="20" name="Rounded Rectangle 5">
              <a:extLst>
                <a:ext uri="{FF2B5EF4-FFF2-40B4-BE49-F238E27FC236}">
                  <a16:creationId xmlns:a16="http://schemas.microsoft.com/office/drawing/2014/main" id="{E19F7529-0763-4C30-A5B6-247FAD0A7CC0}"/>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2" name="Graphic 21">
              <a:extLst>
                <a:ext uri="{FF2B5EF4-FFF2-40B4-BE49-F238E27FC236}">
                  <a16:creationId xmlns:a16="http://schemas.microsoft.com/office/drawing/2014/main" id="{D4FDC3A9-00BB-455A-BDBC-5F8801DBE215}"/>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9333" t="18330" r="9333" b="18330"/>
            <a:stretch/>
          </p:blipFill>
          <p:spPr>
            <a:xfrm>
              <a:off x="7936554" y="627119"/>
              <a:ext cx="968498" cy="754245"/>
            </a:xfrm>
            <a:prstGeom prst="rect">
              <a:avLst/>
            </a:prstGeom>
          </p:spPr>
        </p:pic>
      </p:grpSp>
      <p:sp>
        <p:nvSpPr>
          <p:cNvPr id="25" name="Freeform: Shape 24">
            <a:extLst>
              <a:ext uri="{FF2B5EF4-FFF2-40B4-BE49-F238E27FC236}">
                <a16:creationId xmlns:a16="http://schemas.microsoft.com/office/drawing/2014/main" id="{F4E9CE18-899D-42FC-A541-2294BDE4F155}"/>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Secrets</a:t>
            </a:r>
          </a:p>
        </p:txBody>
      </p:sp>
      <p:sp>
        <p:nvSpPr>
          <p:cNvPr id="26" name="Freeform: Shape 25">
            <a:extLst>
              <a:ext uri="{FF2B5EF4-FFF2-40B4-BE49-F238E27FC236}">
                <a16:creationId xmlns:a16="http://schemas.microsoft.com/office/drawing/2014/main" id="{F3B04F80-7003-4D8E-B110-FD389F76BF8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1415350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B61D1072-E975-47A2-B3CD-8BC3768C246A}"/>
              </a:ext>
            </a:extLst>
          </p:cNvPr>
          <p:cNvSpPr/>
          <p:nvPr/>
        </p:nvSpPr>
        <p:spPr bwMode="auto">
          <a:xfrm>
            <a:off x="581306" y="2038120"/>
            <a:ext cx="9827894" cy="4638102"/>
          </a:xfrm>
          <a:prstGeom prst="rect">
            <a:avLst/>
          </a:prstGeom>
          <a:solidFill>
            <a:srgbClr val="737373">
              <a:lumMod val="20000"/>
              <a:lumOff val="80000"/>
            </a:srgbClr>
          </a:solidFill>
          <a:ln w="10795" cap="flat" cmpd="sng" algn="ctr">
            <a:noFill/>
            <a:prstDash val="solid"/>
          </a:ln>
          <a:effectLst/>
        </p:spPr>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57" name="Rectangle 56">
            <a:extLst>
              <a:ext uri="{FF2B5EF4-FFF2-40B4-BE49-F238E27FC236}">
                <a16:creationId xmlns:a16="http://schemas.microsoft.com/office/drawing/2014/main" id="{A8D88970-D8AB-447F-A65B-B5C9C6358B33}"/>
              </a:ext>
            </a:extLst>
          </p:cNvPr>
          <p:cNvSpPr/>
          <p:nvPr/>
        </p:nvSpPr>
        <p:spPr bwMode="auto">
          <a:xfrm>
            <a:off x="7347597" y="406084"/>
            <a:ext cx="1879420"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5"/>
            <a:ext cx="9054559" cy="361238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endPar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black"/>
                </a:solidFill>
                <a:effectLst/>
                <a:uLnTx/>
                <a:uFillTx/>
                <a:latin typeface="Calibri" panose="020F0502020204030204"/>
              </a:rPr>
              <a:t>http://localhost:3500/v1.0/</a:t>
            </a:r>
            <a:r>
              <a:rPr lang="en-US" sz="1400">
                <a:solidFill>
                  <a:prstClr val="black"/>
                </a:solidFill>
                <a:latin typeface="Calibri" panose="020F0502020204030204"/>
              </a:rPr>
              <a:t>secrets</a:t>
            </a:r>
            <a:r>
              <a:rPr kumimoji="0" lang="en-US" sz="1400" i="0" u="none" strike="noStrike" kern="1200" cap="none" spc="0" normalizeH="0" baseline="0" noProof="0">
                <a:ln>
                  <a:noFill/>
                </a:ln>
                <a:solidFill>
                  <a:prstClr val="black"/>
                </a:solidFill>
                <a:effectLst/>
                <a:uLnTx/>
                <a:uFillTx/>
                <a:latin typeface="Calibri" panose="020F0502020204030204"/>
              </a:rPr>
              <a:t>/vault/</a:t>
            </a:r>
            <a:r>
              <a:rPr kumimoji="0" lang="en-US" sz="1400" i="0" u="none" strike="noStrike" kern="1200" cap="none" spc="0" normalizeH="0" baseline="0" noProof="0" err="1">
                <a:ln>
                  <a:noFill/>
                </a:ln>
                <a:solidFill>
                  <a:prstClr val="black"/>
                </a:solidFill>
                <a:effectLst/>
                <a:uLnTx/>
                <a:uFillTx/>
                <a:latin typeface="Calibri" panose="020F0502020204030204"/>
              </a:rPr>
              <a:t>mysecret</a:t>
            </a:r>
            <a:endParaRPr kumimoji="0" lang="en-US" sz="1400" i="0" u="none" strike="noStrike" kern="1200" cap="none" spc="0" normalizeH="0" baseline="0" noProof="0">
              <a:ln>
                <a:noFill/>
              </a:ln>
              <a:solidFill>
                <a:prstClr val="black"/>
              </a:solidFill>
              <a:effectLst/>
              <a:uLnTx/>
              <a:uFillTx/>
              <a:latin typeface="Calibri" panose="020F0502020204030204"/>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8264125" y="1690688"/>
            <a:ext cx="0" cy="1619937"/>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7458" y="603348"/>
            <a:ext cx="830768" cy="44926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8022009" y="1220385"/>
            <a:ext cx="46166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Vault</a:t>
            </a:r>
          </a:p>
        </p:txBody>
      </p:sp>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i="0" u="none" strike="noStrike" kern="1200" cap="none" spc="0" normalizeH="0" baseline="0" noProof="0">
              <a:ln>
                <a:noFill/>
              </a:ln>
              <a:solidFill>
                <a:prstClr val="black"/>
              </a:solidFill>
              <a:effectLst/>
              <a:uLnTx/>
              <a:uFillTx/>
              <a:latin typeface="Consolas" panose="020B0609020204030204" pitchFamily="49" charset="0"/>
              <a:ea typeface="Segoe UI Symbol"/>
            </a:endParaRPr>
          </a:p>
        </p:txBody>
      </p:sp>
      <p:pic>
        <p:nvPicPr>
          <p:cNvPr id="72" name="Picture 71">
            <a:extLst>
              <a:ext uri="{FF2B5EF4-FFF2-40B4-BE49-F238E27FC236}">
                <a16:creationId xmlns:a16="http://schemas.microsoft.com/office/drawing/2014/main" id="{528878E3-A89E-4FE7-95A5-A9CE5ACDB300}"/>
              </a:ext>
            </a:extLst>
          </p:cNvPr>
          <p:cNvPicPr>
            <a:picLocks noChangeAspect="1"/>
          </p:cNvPicPr>
          <p:nvPr/>
        </p:nvPicPr>
        <p:blipFill>
          <a:blip r:embed="rId7"/>
          <a:stretch>
            <a:fillRect/>
          </a:stretch>
        </p:blipFill>
        <p:spPr>
          <a:xfrm>
            <a:off x="10021596" y="1741287"/>
            <a:ext cx="775208" cy="775208"/>
          </a:xfrm>
          <a:prstGeom prst="rect">
            <a:avLst/>
          </a:prstGeom>
          <a:effectLst/>
        </p:spPr>
      </p:pic>
      <p:sp>
        <p:nvSpPr>
          <p:cNvPr id="22" name="Rounded Rectangle 5">
            <a:extLst>
              <a:ext uri="{FF2B5EF4-FFF2-40B4-BE49-F238E27FC236}">
                <a16:creationId xmlns:a16="http://schemas.microsoft.com/office/drawing/2014/main" id="{3FF3CC08-B145-4FB7-B213-D6C277C46D43}"/>
              </a:ext>
            </a:extLst>
          </p:cNvPr>
          <p:cNvSpPr/>
          <p:nvPr/>
        </p:nvSpPr>
        <p:spPr bwMode="auto">
          <a:xfrm>
            <a:off x="7320569" y="5344725"/>
            <a:ext cx="1906454" cy="609508"/>
          </a:xfrm>
          <a:prstGeom prst="rect">
            <a:avLst/>
          </a:prstGeom>
          <a:noFill/>
          <a:ln w="19050" cap="rnd">
            <a:solidFill>
              <a:schemeClr val="bg2">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900" b="1" spc="300">
                <a:solidFill>
                  <a:srgbClr val="000000"/>
                </a:solidFill>
                <a:latin typeface="Segoe UI Semibold"/>
                <a:cs typeface="Segoe UI" pitchFamily="34" charset="0"/>
              </a:rPr>
              <a:t> </a:t>
            </a:r>
          </a:p>
          <a:p>
            <a:pPr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Pod </a:t>
            </a:r>
          </a:p>
          <a:p>
            <a:pPr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Managed Identity</a:t>
            </a:r>
          </a:p>
        </p:txBody>
      </p:sp>
      <p:cxnSp>
        <p:nvCxnSpPr>
          <p:cNvPr id="23" name="Straight Arrow Connector 22">
            <a:extLst>
              <a:ext uri="{FF2B5EF4-FFF2-40B4-BE49-F238E27FC236}">
                <a16:creationId xmlns:a16="http://schemas.microsoft.com/office/drawing/2014/main" id="{0AFF4A34-0606-4794-B0C6-2BAE2ECDB781}"/>
              </a:ext>
            </a:extLst>
          </p:cNvPr>
          <p:cNvCxnSpPr>
            <a:cxnSpLocks/>
          </p:cNvCxnSpPr>
          <p:nvPr/>
        </p:nvCxnSpPr>
        <p:spPr>
          <a:xfrm>
            <a:off x="8252842" y="4930033"/>
            <a:ext cx="0" cy="393819"/>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432E3F1-6E26-4147-A993-3B167E17C588}"/>
              </a:ext>
            </a:extLst>
          </p:cNvPr>
          <p:cNvGrpSpPr/>
          <p:nvPr/>
        </p:nvGrpSpPr>
        <p:grpSpPr>
          <a:xfrm>
            <a:off x="7347597" y="3301393"/>
            <a:ext cx="1737360" cy="1737360"/>
            <a:chOff x="7552123" y="135561"/>
            <a:chExt cx="1737360" cy="1737360"/>
          </a:xfrm>
        </p:grpSpPr>
        <p:sp>
          <p:nvSpPr>
            <p:cNvPr id="26" name="Rounded Rectangle 5">
              <a:extLst>
                <a:ext uri="{FF2B5EF4-FFF2-40B4-BE49-F238E27FC236}">
                  <a16:creationId xmlns:a16="http://schemas.microsoft.com/office/drawing/2014/main" id="{0F34ED19-0A21-4A59-B872-4795D80C0A9D}"/>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9" name="Graphic 28">
              <a:extLst>
                <a:ext uri="{FF2B5EF4-FFF2-40B4-BE49-F238E27FC236}">
                  <a16:creationId xmlns:a16="http://schemas.microsoft.com/office/drawing/2014/main" id="{9A2B9065-6F67-4E78-8932-1FF0330C11E2}"/>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333" t="18330" r="9333" b="18330"/>
            <a:stretch/>
          </p:blipFill>
          <p:spPr>
            <a:xfrm>
              <a:off x="7936554" y="627119"/>
              <a:ext cx="968498" cy="754245"/>
            </a:xfrm>
            <a:prstGeom prst="rect">
              <a:avLst/>
            </a:prstGeom>
          </p:spPr>
        </p:pic>
      </p:grpSp>
      <p:sp>
        <p:nvSpPr>
          <p:cNvPr id="30" name="Freeform: Shape 29">
            <a:extLst>
              <a:ext uri="{FF2B5EF4-FFF2-40B4-BE49-F238E27FC236}">
                <a16:creationId xmlns:a16="http://schemas.microsoft.com/office/drawing/2014/main" id="{82837FA1-C12F-4B57-AFC8-491FC9AE5157}"/>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Secrets with Azure Kubernetes Service</a:t>
            </a:r>
          </a:p>
        </p:txBody>
      </p:sp>
      <p:sp>
        <p:nvSpPr>
          <p:cNvPr id="32" name="Freeform: Shape 31">
            <a:extLst>
              <a:ext uri="{FF2B5EF4-FFF2-40B4-BE49-F238E27FC236}">
                <a16:creationId xmlns:a16="http://schemas.microsoft.com/office/drawing/2014/main" id="{98520D18-7540-45B8-891E-8E3D425D67E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2453699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3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481806C-81BE-44A7-9B63-0F7E979DE419}"/>
              </a:ext>
            </a:extLst>
          </p:cNvPr>
          <p:cNvSpPr/>
          <p:nvPr/>
        </p:nvSpPr>
        <p:spPr bwMode="auto">
          <a:xfrm>
            <a:off x="581306" y="2038120"/>
            <a:ext cx="9827894" cy="4638102"/>
          </a:xfrm>
          <a:prstGeom prst="rect">
            <a:avLst/>
          </a:prstGeom>
          <a:solidFill>
            <a:srgbClr val="737373">
              <a:lumMod val="20000"/>
              <a:lumOff val="80000"/>
            </a:srgbClr>
          </a:solidFill>
          <a:ln w="10795" cap="flat" cmpd="sng" algn="ctr">
            <a:noFill/>
            <a:prstDash val="solid"/>
          </a:ln>
          <a:effectLst/>
        </p:spPr>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6"/>
            <a:ext cx="9054559" cy="314647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ea typeface="+mn-ea"/>
                <a:cs typeface="+mn-cs"/>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http://localhost:3500/v1.0/</a:t>
            </a:r>
            <a:r>
              <a:rPr lang="en-US" sz="1400">
                <a:solidFill>
                  <a:prstClr val="black"/>
                </a:solidFill>
                <a:latin typeface="Calibri" panose="020F0502020204030204"/>
              </a:rPr>
              <a:t>secrets</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/vault/</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mysecret</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a:endCxn id="73" idx="0"/>
          </p:cNvCxnSpPr>
          <p:nvPr/>
        </p:nvCxnSpPr>
        <p:spPr>
          <a:xfrm flipH="1">
            <a:off x="8262611" y="5044768"/>
            <a:ext cx="1514" cy="818299"/>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b="0" i="0" u="none" strike="noStrike" kern="1200" cap="none" spc="0" normalizeH="0" baseline="0" noProof="0">
              <a:ln>
                <a:noFill/>
              </a:ln>
              <a:solidFill>
                <a:prstClr val="black"/>
              </a:solidFill>
              <a:effectLst/>
              <a:uLnTx/>
              <a:uFillTx/>
              <a:latin typeface="Consolas" panose="020B0609020204030204" pitchFamily="49" charset="0"/>
              <a:ea typeface="Segoe UI Symbol"/>
              <a:cs typeface="+mn-cs"/>
            </a:endParaRPr>
          </a:p>
        </p:txBody>
      </p:sp>
      <p:sp>
        <p:nvSpPr>
          <p:cNvPr id="73" name="Rounded Rectangle 5">
            <a:extLst>
              <a:ext uri="{FF2B5EF4-FFF2-40B4-BE49-F238E27FC236}">
                <a16:creationId xmlns:a16="http://schemas.microsoft.com/office/drawing/2014/main" id="{1200868C-E472-437C-952F-6A2132C5FB11}"/>
              </a:ext>
            </a:extLst>
          </p:cNvPr>
          <p:cNvSpPr/>
          <p:nvPr/>
        </p:nvSpPr>
        <p:spPr bwMode="auto">
          <a:xfrm>
            <a:off x="7452113" y="5863067"/>
            <a:ext cx="1620995" cy="690038"/>
          </a:xfrm>
          <a:prstGeom prst="rect">
            <a:avLst/>
          </a:prstGeom>
          <a:noFill/>
          <a:ln w="19050" cap="rnd">
            <a:solidFill>
              <a:schemeClr val="bg2">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900" spc="300">
                <a:solidFill>
                  <a:srgbClr val="000000"/>
                </a:solidFill>
                <a:latin typeface="Segoe UI Semibold"/>
                <a:cs typeface="Segoe UI" pitchFamily="34" charset="0"/>
              </a:rPr>
              <a:t> </a:t>
            </a:r>
          </a:p>
          <a:p>
            <a:pPr lvl="0"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Kubernetes</a:t>
            </a:r>
          </a:p>
          <a:p>
            <a:pPr lvl="0"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Secret Store</a:t>
            </a:r>
          </a:p>
        </p:txBody>
      </p:sp>
      <p:pic>
        <p:nvPicPr>
          <p:cNvPr id="22" name="Picture 21">
            <a:extLst>
              <a:ext uri="{FF2B5EF4-FFF2-40B4-BE49-F238E27FC236}">
                <a16:creationId xmlns:a16="http://schemas.microsoft.com/office/drawing/2014/main" id="{9C7B8674-0CFC-416A-8365-FD76BCB2333C}"/>
              </a:ext>
            </a:extLst>
          </p:cNvPr>
          <p:cNvPicPr>
            <a:picLocks noChangeAspect="1"/>
          </p:cNvPicPr>
          <p:nvPr/>
        </p:nvPicPr>
        <p:blipFill>
          <a:blip r:embed="rId6"/>
          <a:stretch>
            <a:fillRect/>
          </a:stretch>
        </p:blipFill>
        <p:spPr>
          <a:xfrm>
            <a:off x="10021596" y="1741287"/>
            <a:ext cx="775208" cy="775208"/>
          </a:xfrm>
          <a:prstGeom prst="rect">
            <a:avLst/>
          </a:prstGeom>
          <a:effectLst/>
        </p:spPr>
      </p:pic>
      <p:grpSp>
        <p:nvGrpSpPr>
          <p:cNvPr id="15" name="Group 14">
            <a:extLst>
              <a:ext uri="{FF2B5EF4-FFF2-40B4-BE49-F238E27FC236}">
                <a16:creationId xmlns:a16="http://schemas.microsoft.com/office/drawing/2014/main" id="{2B319199-3E83-43A4-9F17-D73C650974C1}"/>
              </a:ext>
            </a:extLst>
          </p:cNvPr>
          <p:cNvGrpSpPr/>
          <p:nvPr/>
        </p:nvGrpSpPr>
        <p:grpSpPr>
          <a:xfrm>
            <a:off x="7362138" y="3318586"/>
            <a:ext cx="1737360" cy="1737360"/>
            <a:chOff x="7552123" y="135561"/>
            <a:chExt cx="1737360" cy="1737360"/>
          </a:xfrm>
        </p:grpSpPr>
        <p:sp>
          <p:nvSpPr>
            <p:cNvPr id="17" name="Rounded Rectangle 5">
              <a:extLst>
                <a:ext uri="{FF2B5EF4-FFF2-40B4-BE49-F238E27FC236}">
                  <a16:creationId xmlns:a16="http://schemas.microsoft.com/office/drawing/2014/main" id="{B900B5C9-2F8D-4361-B24A-F82121210E1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9" name="Graphic 18">
              <a:extLst>
                <a:ext uri="{FF2B5EF4-FFF2-40B4-BE49-F238E27FC236}">
                  <a16:creationId xmlns:a16="http://schemas.microsoft.com/office/drawing/2014/main" id="{C610B695-DFD9-488E-87B9-001F52A2B3C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9333" t="18330" r="9333" b="18330"/>
            <a:stretch/>
          </p:blipFill>
          <p:spPr>
            <a:xfrm>
              <a:off x="7936554" y="627119"/>
              <a:ext cx="968498" cy="754245"/>
            </a:xfrm>
            <a:prstGeom prst="rect">
              <a:avLst/>
            </a:prstGeom>
          </p:spPr>
        </p:pic>
      </p:grpSp>
      <p:sp>
        <p:nvSpPr>
          <p:cNvPr id="25" name="Freeform: Shape 24">
            <a:extLst>
              <a:ext uri="{FF2B5EF4-FFF2-40B4-BE49-F238E27FC236}">
                <a16:creationId xmlns:a16="http://schemas.microsoft.com/office/drawing/2014/main" id="{F949F103-BAF7-4E51-9DCB-766410F918AB}"/>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Secrets with Kubernetes</a:t>
            </a:r>
          </a:p>
        </p:txBody>
      </p:sp>
      <p:sp>
        <p:nvSpPr>
          <p:cNvPr id="26" name="Freeform: Shape 25">
            <a:extLst>
              <a:ext uri="{FF2B5EF4-FFF2-40B4-BE49-F238E27FC236}">
                <a16:creationId xmlns:a16="http://schemas.microsoft.com/office/drawing/2014/main" id="{77A3A55D-3779-41D8-B1FD-126572103EE7}"/>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2157154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1" name="Group 30">
              <a:extLst>
                <a:ext uri="{FF2B5EF4-FFF2-40B4-BE49-F238E27FC236}">
                  <a16:creationId xmlns:a16="http://schemas.microsoft.com/office/drawing/2014/main" id="{B8502783-BA72-493B-BD9D-5B7A622E60BF}"/>
                </a:ext>
              </a:extLst>
            </p:cNvPr>
            <p:cNvGrpSpPr/>
            <p:nvPr/>
          </p:nvGrpSpPr>
          <p:grpSpPr>
            <a:xfrm>
              <a:off x="1993073" y="2381458"/>
              <a:ext cx="7299468" cy="376526"/>
              <a:chOff x="2002598" y="2241758"/>
              <a:chExt cx="7299468" cy="376526"/>
            </a:xfrm>
          </p:grpSpPr>
          <p:pic>
            <p:nvPicPr>
              <p:cNvPr id="51" name="Picture 4">
                <a:extLst>
                  <a:ext uri="{FF2B5EF4-FFF2-40B4-BE49-F238E27FC236}">
                    <a16:creationId xmlns:a16="http://schemas.microsoft.com/office/drawing/2014/main" id="{05ED6590-90C8-485E-90CA-3B26186FAC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D0789D22-038E-4629-9C3C-4F9D100FA3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2314" y="2341799"/>
                <a:ext cx="513316" cy="221555"/>
              </a:xfrm>
              <a:prstGeom prst="rect">
                <a:avLst/>
              </a:prstGeom>
            </p:spPr>
          </p:pic>
          <p:pic>
            <p:nvPicPr>
              <p:cNvPr id="60" name="Picture 2">
                <a:extLst>
                  <a:ext uri="{FF2B5EF4-FFF2-40B4-BE49-F238E27FC236}">
                    <a16:creationId xmlns:a16="http://schemas.microsoft.com/office/drawing/2014/main" id="{C9978F44-328E-4C90-9C63-6EBA67BBC9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339FAD77-8543-413F-B178-BCAF8EA260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7" name="Picture 66" descr="A picture containing clipart&#10;&#10;Description automatically generated">
                <a:extLst>
                  <a:ext uri="{FF2B5EF4-FFF2-40B4-BE49-F238E27FC236}">
                    <a16:creationId xmlns:a16="http://schemas.microsoft.com/office/drawing/2014/main" id="{291E13EE-4A68-4803-8CFD-638A66A68B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84" name="Rectangle 83">
                <a:extLst>
                  <a:ext uri="{FF2B5EF4-FFF2-40B4-BE49-F238E27FC236}">
                    <a16:creationId xmlns:a16="http://schemas.microsoft.com/office/drawing/2014/main" id="{F85CA75D-AA6F-488A-A14C-D98CB003F96D}"/>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Distributed Application Runtime</a:t>
            </a:r>
            <a:br>
              <a:rPr lang="en-US"/>
            </a:br>
            <a:r>
              <a:rPr lang="en-US" sz="1800">
                <a:solidFill>
                  <a:schemeClr val="accent1"/>
                </a:solidFill>
              </a:rPr>
              <a:t>Build apps using any language with any framework </a:t>
            </a:r>
            <a:endParaRPr lang="en-US">
              <a:solidFill>
                <a:schemeClr val="accent1"/>
              </a:solidFill>
            </a:endParaRPr>
          </a:p>
        </p:txBody>
      </p:sp>
      <p:pic>
        <p:nvPicPr>
          <p:cNvPr id="112" name="Picture 2" descr="Image result for c++ logo">
            <a:extLst>
              <a:ext uri="{FF2B5EF4-FFF2-40B4-BE49-F238E27FC236}">
                <a16:creationId xmlns:a16="http://schemas.microsoft.com/office/drawing/2014/main" id="{D082E5C2-AC53-4F4C-BC1D-FE9EBC1C9E7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2449656"/>
            <a:ext cx="392856" cy="431657"/>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1FE26451-F16E-4068-8818-3DFFB3A39B6B}"/>
              </a:ext>
            </a:extLst>
          </p:cNvPr>
          <p:cNvSpPr/>
          <p:nvPr/>
        </p:nvSpPr>
        <p:spPr bwMode="auto">
          <a:xfrm>
            <a:off x="7673924" y="287899"/>
            <a:ext cx="2795877" cy="660417"/>
          </a:xfrm>
          <a:prstGeom prst="wedgeRectCallout">
            <a:avLst>
              <a:gd name="adj1" fmla="val -66685"/>
              <a:gd name="adj2" fmla="val 233232"/>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accent1"/>
                </a:solidFill>
                <a:ea typeface="Segoe UI" pitchFamily="34" charset="0"/>
                <a:cs typeface="Segoe UI" pitchFamily="34" charset="0"/>
              </a:rPr>
              <a:t>Dapr language SDKs</a:t>
            </a:r>
          </a:p>
        </p:txBody>
      </p:sp>
    </p:spTree>
    <p:extLst>
      <p:ext uri="{BB962C8B-B14F-4D97-AF65-F5344CB8AC3E}">
        <p14:creationId xmlns:p14="http://schemas.microsoft.com/office/powerpoint/2010/main" val="225341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sp>
          <p:nvSpPr>
            <p:cNvPr id="84" name="Rectangle 83">
              <a:extLst>
                <a:ext uri="{FF2B5EF4-FFF2-40B4-BE49-F238E27FC236}">
                  <a16:creationId xmlns:a16="http://schemas.microsoft.com/office/drawing/2014/main" id="{F85CA75D-AA6F-488A-A14C-D98CB003F96D}"/>
                </a:ext>
              </a:extLst>
            </p:cNvPr>
            <p:cNvSpPr/>
            <p:nvPr/>
          </p:nvSpPr>
          <p:spPr>
            <a:xfrm>
              <a:off x="1993073" y="24596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Integration with developer frameworks</a:t>
            </a:r>
            <a:br>
              <a:rPr lang="en-US"/>
            </a:br>
            <a:endParaRPr lang="en-US">
              <a:solidFill>
                <a:schemeClr val="accent1"/>
              </a:solidFill>
            </a:endParaRPr>
          </a:p>
        </p:txBody>
      </p:sp>
      <p:grpSp>
        <p:nvGrpSpPr>
          <p:cNvPr id="137" name="Group 136">
            <a:extLst>
              <a:ext uri="{FF2B5EF4-FFF2-40B4-BE49-F238E27FC236}">
                <a16:creationId xmlns:a16="http://schemas.microsoft.com/office/drawing/2014/main" id="{151F9E4B-7BEF-4CD9-93C9-D678AA89C368}"/>
              </a:ext>
            </a:extLst>
          </p:cNvPr>
          <p:cNvGrpSpPr/>
          <p:nvPr/>
        </p:nvGrpSpPr>
        <p:grpSpPr>
          <a:xfrm>
            <a:off x="6059568" y="2481163"/>
            <a:ext cx="1133575" cy="404760"/>
            <a:chOff x="2342203" y="5002866"/>
            <a:chExt cx="1133575" cy="404760"/>
          </a:xfrm>
        </p:grpSpPr>
        <p:sp>
          <p:nvSpPr>
            <p:cNvPr id="138" name="Rectangle 137">
              <a:extLst>
                <a:ext uri="{FF2B5EF4-FFF2-40B4-BE49-F238E27FC236}">
                  <a16:creationId xmlns:a16="http://schemas.microsoft.com/office/drawing/2014/main" id="{22E1B76E-BE4B-4B6E-9199-BB2B5668E59B}"/>
                </a:ext>
              </a:extLst>
            </p:cNvPr>
            <p:cNvSpPr/>
            <p:nvPr/>
          </p:nvSpPr>
          <p:spPr>
            <a:xfrm>
              <a:off x="2342203" y="5082136"/>
              <a:ext cx="747320"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Functions</a:t>
              </a:r>
            </a:p>
          </p:txBody>
        </p:sp>
        <p:pic>
          <p:nvPicPr>
            <p:cNvPr id="140" name="Graphic 139">
              <a:extLst>
                <a:ext uri="{FF2B5EF4-FFF2-40B4-BE49-F238E27FC236}">
                  <a16:creationId xmlns:a16="http://schemas.microsoft.com/office/drawing/2014/main" id="{9462D4F0-6476-4BD9-BCA1-5F4FF185CB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71018" y="5002866"/>
              <a:ext cx="404760" cy="404760"/>
            </a:xfrm>
            <a:prstGeom prst="rect">
              <a:avLst/>
            </a:prstGeom>
          </p:spPr>
        </p:pic>
      </p:grpSp>
      <p:grpSp>
        <p:nvGrpSpPr>
          <p:cNvPr id="141" name="Group 140">
            <a:extLst>
              <a:ext uri="{FF2B5EF4-FFF2-40B4-BE49-F238E27FC236}">
                <a16:creationId xmlns:a16="http://schemas.microsoft.com/office/drawing/2014/main" id="{85D4F940-9E5A-413B-84AE-4DB131F2BB13}"/>
              </a:ext>
            </a:extLst>
          </p:cNvPr>
          <p:cNvGrpSpPr/>
          <p:nvPr/>
        </p:nvGrpSpPr>
        <p:grpSpPr>
          <a:xfrm>
            <a:off x="3696169" y="2463536"/>
            <a:ext cx="885820" cy="400110"/>
            <a:chOff x="2486609" y="4272454"/>
            <a:chExt cx="885820" cy="400110"/>
          </a:xfrm>
        </p:grpSpPr>
        <p:sp>
          <p:nvSpPr>
            <p:cNvPr id="142" name="Rectangle 141">
              <a:extLst>
                <a:ext uri="{FF2B5EF4-FFF2-40B4-BE49-F238E27FC236}">
                  <a16:creationId xmlns:a16="http://schemas.microsoft.com/office/drawing/2014/main" id="{35059956-632A-4A93-90BF-5E8F2CD8E9CB}"/>
                </a:ext>
              </a:extLst>
            </p:cNvPr>
            <p:cNvSpPr/>
            <p:nvPr/>
          </p:nvSpPr>
          <p:spPr>
            <a:xfrm>
              <a:off x="2486609" y="4272454"/>
              <a:ext cx="570990" cy="400110"/>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Virtual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Actors</a:t>
              </a:r>
            </a:p>
          </p:txBody>
        </p:sp>
        <p:grpSp>
          <p:nvGrpSpPr>
            <p:cNvPr id="143" name="Group 142">
              <a:extLst>
                <a:ext uri="{FF2B5EF4-FFF2-40B4-BE49-F238E27FC236}">
                  <a16:creationId xmlns:a16="http://schemas.microsoft.com/office/drawing/2014/main" id="{9206D172-2587-49C2-AD22-CCB41A3C8358}"/>
                </a:ext>
              </a:extLst>
            </p:cNvPr>
            <p:cNvGrpSpPr/>
            <p:nvPr/>
          </p:nvGrpSpPr>
          <p:grpSpPr>
            <a:xfrm>
              <a:off x="3112714" y="4314887"/>
              <a:ext cx="259715" cy="281737"/>
              <a:chOff x="8552587" y="2338405"/>
              <a:chExt cx="259715" cy="281737"/>
            </a:xfrm>
          </p:grpSpPr>
          <p:sp>
            <p:nvSpPr>
              <p:cNvPr id="144" name="Freeform 7">
                <a:extLst>
                  <a:ext uri="{FF2B5EF4-FFF2-40B4-BE49-F238E27FC236}">
                    <a16:creationId xmlns:a16="http://schemas.microsoft.com/office/drawing/2014/main" id="{DC65A417-E639-49DC-979B-4332DF0BA91D}"/>
                  </a:ext>
                </a:extLst>
              </p:cNvPr>
              <p:cNvSpPr>
                <a:spLocks/>
              </p:cNvSpPr>
              <p:nvPr/>
            </p:nvSpPr>
            <p:spPr bwMode="auto">
              <a:xfrm>
                <a:off x="8552587" y="2490285"/>
                <a:ext cx="259715" cy="129857"/>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sp>
            <p:nvSpPr>
              <p:cNvPr id="145" name="Freeform 8">
                <a:extLst>
                  <a:ext uri="{FF2B5EF4-FFF2-40B4-BE49-F238E27FC236}">
                    <a16:creationId xmlns:a16="http://schemas.microsoft.com/office/drawing/2014/main" id="{B56F0AE8-2A8F-4767-A87A-F6BF114BF468}"/>
                  </a:ext>
                </a:extLst>
              </p:cNvPr>
              <p:cNvSpPr>
                <a:spLocks/>
              </p:cNvSpPr>
              <p:nvPr/>
            </p:nvSpPr>
            <p:spPr bwMode="auto">
              <a:xfrm>
                <a:off x="8600436" y="2338405"/>
                <a:ext cx="161338" cy="161338"/>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grpSp>
      </p:grpSp>
      <p:grpSp>
        <p:nvGrpSpPr>
          <p:cNvPr id="146" name="Group 145">
            <a:extLst>
              <a:ext uri="{FF2B5EF4-FFF2-40B4-BE49-F238E27FC236}">
                <a16:creationId xmlns:a16="http://schemas.microsoft.com/office/drawing/2014/main" id="{72170AA5-1EF0-4287-900C-C42732455375}"/>
              </a:ext>
            </a:extLst>
          </p:cNvPr>
          <p:cNvGrpSpPr/>
          <p:nvPr/>
        </p:nvGrpSpPr>
        <p:grpSpPr>
          <a:xfrm>
            <a:off x="4733913" y="2476883"/>
            <a:ext cx="1219580" cy="405103"/>
            <a:chOff x="3960017" y="5002695"/>
            <a:chExt cx="1219580" cy="405103"/>
          </a:xfrm>
        </p:grpSpPr>
        <p:pic>
          <p:nvPicPr>
            <p:cNvPr id="147" name="Picture 146" descr="A picture containing clipart&#10;&#10;Description automatically generated">
              <a:extLst>
                <a:ext uri="{FF2B5EF4-FFF2-40B4-BE49-F238E27FC236}">
                  <a16:creationId xmlns:a16="http://schemas.microsoft.com/office/drawing/2014/main" id="{3EE124E1-1AB4-4ACA-854A-1EB6C3701F5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51190" y="5002695"/>
              <a:ext cx="528407" cy="405103"/>
            </a:xfrm>
            <a:prstGeom prst="rect">
              <a:avLst/>
            </a:prstGeom>
            <a:ln>
              <a:noFill/>
            </a:ln>
          </p:spPr>
        </p:pic>
        <p:sp>
          <p:nvSpPr>
            <p:cNvPr id="148" name="Rectangle 147">
              <a:extLst>
                <a:ext uri="{FF2B5EF4-FFF2-40B4-BE49-F238E27FC236}">
                  <a16:creationId xmlns:a16="http://schemas.microsoft.com/office/drawing/2014/main" id="{CBC8E4EC-78E8-41DE-929D-FE1798CDD446}"/>
                </a:ext>
              </a:extLst>
            </p:cNvPr>
            <p:cNvSpPr/>
            <p:nvPr/>
          </p:nvSpPr>
          <p:spPr>
            <a:xfrm>
              <a:off x="3960017" y="5004476"/>
              <a:ext cx="742511" cy="400110"/>
            </a:xfrm>
            <a:prstGeom prst="rect">
              <a:avLst/>
            </a:prstGeom>
            <a:ln>
              <a:noFill/>
            </a:ln>
          </p:spPr>
          <p:txBody>
            <a:bodyPr wrap="square">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ASP.NET Core</a:t>
              </a:r>
            </a:p>
          </p:txBody>
        </p:sp>
      </p:grpSp>
      <p:grpSp>
        <p:nvGrpSpPr>
          <p:cNvPr id="149" name="Group 148">
            <a:extLst>
              <a:ext uri="{FF2B5EF4-FFF2-40B4-BE49-F238E27FC236}">
                <a16:creationId xmlns:a16="http://schemas.microsoft.com/office/drawing/2014/main" id="{C63FE93D-2452-4F6B-AE9D-650F1F9F4D94}"/>
              </a:ext>
            </a:extLst>
          </p:cNvPr>
          <p:cNvGrpSpPr/>
          <p:nvPr/>
        </p:nvGrpSpPr>
        <p:grpSpPr>
          <a:xfrm>
            <a:off x="7325924" y="2446207"/>
            <a:ext cx="1296747" cy="466564"/>
            <a:chOff x="620991" y="4971964"/>
            <a:chExt cx="1296747" cy="466564"/>
          </a:xfrm>
        </p:grpSpPr>
        <p:sp>
          <p:nvSpPr>
            <p:cNvPr id="150" name="Rectangle 149">
              <a:extLst>
                <a:ext uri="{FF2B5EF4-FFF2-40B4-BE49-F238E27FC236}">
                  <a16:creationId xmlns:a16="http://schemas.microsoft.com/office/drawing/2014/main" id="{4F3AF294-ED99-47E6-9713-37ECFDA5BE73}"/>
                </a:ext>
              </a:extLst>
            </p:cNvPr>
            <p:cNvSpPr/>
            <p:nvPr/>
          </p:nvSpPr>
          <p:spPr>
            <a:xfrm>
              <a:off x="620991" y="5082136"/>
              <a:ext cx="825867"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Logic Apps</a:t>
              </a:r>
            </a:p>
          </p:txBody>
        </p:sp>
        <p:pic>
          <p:nvPicPr>
            <p:cNvPr id="151" name="Picture 150" descr="A picture containing drawing&#10;&#10;Description automatically generated">
              <a:extLst>
                <a:ext uri="{FF2B5EF4-FFF2-40B4-BE49-F238E27FC236}">
                  <a16:creationId xmlns:a16="http://schemas.microsoft.com/office/drawing/2014/main" id="{3D7A6D73-A278-43B3-852D-F292377A570B}"/>
                </a:ext>
              </a:extLst>
            </p:cNvPr>
            <p:cNvPicPr>
              <a:picLocks noChangeAspect="1"/>
            </p:cNvPicPr>
            <p:nvPr/>
          </p:nvPicPr>
          <p:blipFill>
            <a:blip r:embed="rId19"/>
            <a:stretch>
              <a:fillRect/>
            </a:stretch>
          </p:blipFill>
          <p:spPr>
            <a:xfrm>
              <a:off x="1507002" y="4971964"/>
              <a:ext cx="410736" cy="466564"/>
            </a:xfrm>
            <a:prstGeom prst="rect">
              <a:avLst/>
            </a:prstGeom>
          </p:spPr>
        </p:pic>
      </p:grpSp>
      <p:grpSp>
        <p:nvGrpSpPr>
          <p:cNvPr id="152" name="Group 151">
            <a:extLst>
              <a:ext uri="{FF2B5EF4-FFF2-40B4-BE49-F238E27FC236}">
                <a16:creationId xmlns:a16="http://schemas.microsoft.com/office/drawing/2014/main" id="{C5D793F9-6FF6-49AC-AD4F-3DE7542318CC}"/>
              </a:ext>
            </a:extLst>
          </p:cNvPr>
          <p:cNvGrpSpPr/>
          <p:nvPr/>
        </p:nvGrpSpPr>
        <p:grpSpPr>
          <a:xfrm>
            <a:off x="8730118" y="2515899"/>
            <a:ext cx="1340168" cy="362215"/>
            <a:chOff x="3780527" y="4291402"/>
            <a:chExt cx="1340168" cy="362215"/>
          </a:xfrm>
        </p:grpSpPr>
        <p:sp>
          <p:nvSpPr>
            <p:cNvPr id="153" name="Rectangle 152">
              <a:extLst>
                <a:ext uri="{FF2B5EF4-FFF2-40B4-BE49-F238E27FC236}">
                  <a16:creationId xmlns:a16="http://schemas.microsoft.com/office/drawing/2014/main" id="{98F19D3C-57C5-48F8-9B1A-731D6B2DA0CD}"/>
                </a:ext>
              </a:extLst>
            </p:cNvPr>
            <p:cNvSpPr/>
            <p:nvPr/>
          </p:nvSpPr>
          <p:spPr>
            <a:xfrm>
              <a:off x="3780527" y="4349399"/>
              <a:ext cx="878767"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Spring Boot</a:t>
              </a:r>
            </a:p>
          </p:txBody>
        </p:sp>
        <p:pic>
          <p:nvPicPr>
            <p:cNvPr id="154" name="Picture 2" descr="Image result for Spring Boot Logo">
              <a:extLst>
                <a:ext uri="{FF2B5EF4-FFF2-40B4-BE49-F238E27FC236}">
                  <a16:creationId xmlns:a16="http://schemas.microsoft.com/office/drawing/2014/main" id="{59B66911-F08A-4878-BB00-179CFED29A4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02528" y="4291402"/>
              <a:ext cx="418167" cy="3622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5" name="Group 154">
            <a:extLst>
              <a:ext uri="{FF2B5EF4-FFF2-40B4-BE49-F238E27FC236}">
                <a16:creationId xmlns:a16="http://schemas.microsoft.com/office/drawing/2014/main" id="{A568BED4-335E-4B92-97D2-B10F0F689105}"/>
              </a:ext>
            </a:extLst>
          </p:cNvPr>
          <p:cNvGrpSpPr/>
          <p:nvPr/>
        </p:nvGrpSpPr>
        <p:grpSpPr>
          <a:xfrm>
            <a:off x="10121017" y="2505248"/>
            <a:ext cx="1286697" cy="400110"/>
            <a:chOff x="615877" y="4255701"/>
            <a:chExt cx="1286697" cy="400110"/>
          </a:xfrm>
        </p:grpSpPr>
        <p:sp>
          <p:nvSpPr>
            <p:cNvPr id="156" name="Rectangle 155">
              <a:extLst>
                <a:ext uri="{FF2B5EF4-FFF2-40B4-BE49-F238E27FC236}">
                  <a16:creationId xmlns:a16="http://schemas.microsoft.com/office/drawing/2014/main" id="{83A7D5C2-C7D1-4185-905A-A2A1781EFB5D}"/>
                </a:ext>
              </a:extLst>
            </p:cNvPr>
            <p:cNvSpPr/>
            <p:nvPr/>
          </p:nvSpPr>
          <p:spPr>
            <a:xfrm>
              <a:off x="615877" y="4255701"/>
              <a:ext cx="902385" cy="400110"/>
            </a:xfrm>
            <a:prstGeom prst="rect">
              <a:avLst/>
            </a:prstGeom>
            <a:ln>
              <a:noFill/>
            </a:ln>
          </p:spPr>
          <p:txBody>
            <a:bodyPr wrap="square">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Server Side </a:t>
              </a:r>
            </a:p>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1A1A1A"/>
                  </a:solidFill>
                  <a:effectLst/>
                  <a:uLnTx/>
                  <a:uFillTx/>
                  <a:latin typeface="+mj-lt"/>
                  <a:ea typeface="Segoe UI Symbol" panose="020B0502040204020203" pitchFamily="34" charset="0"/>
                  <a:cs typeface="Segoe UI Semibold" panose="020B0702040204020203" pitchFamily="34" charset="0"/>
                </a:rPr>
                <a:t>Blazor</a:t>
              </a:r>
              <a:endPar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endParaRPr>
            </a:p>
          </p:txBody>
        </p:sp>
        <p:pic>
          <p:nvPicPr>
            <p:cNvPr id="157" name="Picture 156" descr="A picture containing drawing&#10;&#10;Description automatically generated">
              <a:extLst>
                <a:ext uri="{FF2B5EF4-FFF2-40B4-BE49-F238E27FC236}">
                  <a16:creationId xmlns:a16="http://schemas.microsoft.com/office/drawing/2014/main" id="{C8EB7332-500F-4C87-9BEF-542EDFF3D5B8}"/>
                </a:ext>
              </a:extLst>
            </p:cNvPr>
            <p:cNvPicPr>
              <a:picLocks noChangeAspect="1"/>
            </p:cNvPicPr>
            <p:nvPr/>
          </p:nvPicPr>
          <p:blipFill>
            <a:blip r:embed="rId21"/>
            <a:stretch>
              <a:fillRect/>
            </a:stretch>
          </p:blipFill>
          <p:spPr>
            <a:xfrm>
              <a:off x="1540376" y="4291410"/>
              <a:ext cx="362198" cy="362198"/>
            </a:xfrm>
            <a:prstGeom prst="rect">
              <a:avLst/>
            </a:prstGeom>
          </p:spPr>
        </p:pic>
      </p:grpSp>
    </p:spTree>
    <p:extLst>
      <p:ext uri="{BB962C8B-B14F-4D97-AF65-F5344CB8AC3E}">
        <p14:creationId xmlns:p14="http://schemas.microsoft.com/office/powerpoint/2010/main" val="507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D32926-41B8-4B79-A0BC-570A8ECE8305}"/>
              </a:ext>
            </a:extLst>
          </p:cNvPr>
          <p:cNvSpPr>
            <a:spLocks noGrp="1"/>
          </p:cNvSpPr>
          <p:nvPr>
            <p:ph type="title"/>
          </p:nvPr>
        </p:nvSpPr>
        <p:spPr>
          <a:xfrm>
            <a:off x="2829058" y="1054100"/>
            <a:ext cx="6814671" cy="1661993"/>
          </a:xfrm>
        </p:spPr>
        <p:txBody>
          <a:bodyPr/>
          <a:lstStyle/>
          <a:p>
            <a:pPr algn="ctr"/>
            <a:r>
              <a:rPr lang="en-US"/>
              <a:t>What is holding</a:t>
            </a:r>
            <a:br>
              <a:rPr lang="en-US"/>
            </a:br>
            <a:r>
              <a:rPr lang="en-US"/>
              <a:t>microservice development back?</a:t>
            </a:r>
          </a:p>
        </p:txBody>
      </p:sp>
      <p:sp>
        <p:nvSpPr>
          <p:cNvPr id="8" name="Freeform: Shape 7">
            <a:extLst>
              <a:ext uri="{FF2B5EF4-FFF2-40B4-BE49-F238E27FC236}">
                <a16:creationId xmlns:a16="http://schemas.microsoft.com/office/drawing/2014/main" id="{CC216957-51CE-45AF-825D-E0FC3E989381}"/>
              </a:ext>
            </a:extLst>
          </p:cNvPr>
          <p:cNvSpPr/>
          <p:nvPr/>
        </p:nvSpPr>
        <p:spPr>
          <a:xfrm>
            <a:off x="1039094" y="4024096"/>
            <a:ext cx="3108960" cy="830997"/>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Hard to incrementally migrate from existing code to a microservices architecture</a:t>
            </a:r>
          </a:p>
        </p:txBody>
      </p:sp>
      <p:grpSp>
        <p:nvGrpSpPr>
          <p:cNvPr id="4" name="Group 3">
            <a:extLst>
              <a:ext uri="{FF2B5EF4-FFF2-40B4-BE49-F238E27FC236}">
                <a16:creationId xmlns:a16="http://schemas.microsoft.com/office/drawing/2014/main" id="{D60671C4-A7F4-43A0-BF9B-FF04077DF11A}"/>
              </a:ext>
            </a:extLst>
          </p:cNvPr>
          <p:cNvGrpSpPr/>
          <p:nvPr/>
        </p:nvGrpSpPr>
        <p:grpSpPr>
          <a:xfrm>
            <a:off x="2007861" y="2588017"/>
            <a:ext cx="1171426" cy="1171426"/>
            <a:chOff x="2007861" y="2464192"/>
            <a:chExt cx="1171426" cy="1171426"/>
          </a:xfrm>
        </p:grpSpPr>
        <p:sp>
          <p:nvSpPr>
            <p:cNvPr id="32" name="Oval 31">
              <a:extLst>
                <a:ext uri="{FF2B5EF4-FFF2-40B4-BE49-F238E27FC236}">
                  <a16:creationId xmlns:a16="http://schemas.microsoft.com/office/drawing/2014/main" id="{3A600E3B-90BF-4CDA-B1D7-2D53583A723C}"/>
                </a:ext>
              </a:extLst>
            </p:cNvPr>
            <p:cNvSpPr/>
            <p:nvPr/>
          </p:nvSpPr>
          <p:spPr bwMode="auto">
            <a:xfrm>
              <a:off x="2007861"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 name="Picture 8">
              <a:extLst>
                <a:ext uri="{FF2B5EF4-FFF2-40B4-BE49-F238E27FC236}">
                  <a16:creationId xmlns:a16="http://schemas.microsoft.com/office/drawing/2014/main" id="{6589FD4C-BB71-443C-8FFE-AB319BA147CC}"/>
                </a:ext>
              </a:extLst>
            </p:cNvPr>
            <p:cNvPicPr>
              <a:picLocks noChangeAspect="1"/>
            </p:cNvPicPr>
            <p:nvPr/>
          </p:nvPicPr>
          <p:blipFill>
            <a:blip r:embed="rId2"/>
            <a:stretch>
              <a:fillRect/>
            </a:stretch>
          </p:blipFill>
          <p:spPr>
            <a:xfrm>
              <a:off x="2253621" y="2709952"/>
              <a:ext cx="679906" cy="679906"/>
            </a:xfrm>
            <a:prstGeom prst="rect">
              <a:avLst/>
            </a:prstGeom>
          </p:spPr>
        </p:pic>
      </p:grpSp>
      <p:sp>
        <p:nvSpPr>
          <p:cNvPr id="11" name="Freeform: Shape 10">
            <a:extLst>
              <a:ext uri="{FF2B5EF4-FFF2-40B4-BE49-F238E27FC236}">
                <a16:creationId xmlns:a16="http://schemas.microsoft.com/office/drawing/2014/main" id="{587306C1-6AAD-4C44-85C2-F5063B8D277E}"/>
              </a:ext>
            </a:extLst>
          </p:cNvPr>
          <p:cNvSpPr/>
          <p:nvPr/>
        </p:nvSpPr>
        <p:spPr>
          <a:xfrm>
            <a:off x="4541520" y="4024096"/>
            <a:ext cx="3108960" cy="1107996"/>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Programming model runtimes have narrow language</a:t>
            </a:r>
            <a:b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support and tightly controlled feature sets</a:t>
            </a:r>
          </a:p>
        </p:txBody>
      </p:sp>
      <p:grpSp>
        <p:nvGrpSpPr>
          <p:cNvPr id="43" name="Group 42">
            <a:extLst>
              <a:ext uri="{FF2B5EF4-FFF2-40B4-BE49-F238E27FC236}">
                <a16:creationId xmlns:a16="http://schemas.microsoft.com/office/drawing/2014/main" id="{2616D6B8-E91C-4A5E-B5A5-910E8789B137}"/>
              </a:ext>
            </a:extLst>
          </p:cNvPr>
          <p:cNvGrpSpPr/>
          <p:nvPr/>
        </p:nvGrpSpPr>
        <p:grpSpPr>
          <a:xfrm>
            <a:off x="5510287" y="2588017"/>
            <a:ext cx="1171426" cy="1171426"/>
            <a:chOff x="5510287" y="2464192"/>
            <a:chExt cx="1171426" cy="1171426"/>
          </a:xfrm>
        </p:grpSpPr>
        <p:sp>
          <p:nvSpPr>
            <p:cNvPr id="38" name="Oval 37">
              <a:extLst>
                <a:ext uri="{FF2B5EF4-FFF2-40B4-BE49-F238E27FC236}">
                  <a16:creationId xmlns:a16="http://schemas.microsoft.com/office/drawing/2014/main" id="{E872C34F-FE7B-4271-A5E8-192456764203}"/>
                </a:ext>
              </a:extLst>
            </p:cNvPr>
            <p:cNvSpPr/>
            <p:nvPr/>
          </p:nvSpPr>
          <p:spPr bwMode="auto">
            <a:xfrm>
              <a:off x="5510287"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 name="Picture 11">
              <a:extLst>
                <a:ext uri="{FF2B5EF4-FFF2-40B4-BE49-F238E27FC236}">
                  <a16:creationId xmlns:a16="http://schemas.microsoft.com/office/drawing/2014/main" id="{17A5AC1E-5661-404C-8B39-E770F6BF43EC}"/>
                </a:ext>
              </a:extLst>
            </p:cNvPr>
            <p:cNvPicPr>
              <a:picLocks noChangeAspect="1"/>
            </p:cNvPicPr>
            <p:nvPr/>
          </p:nvPicPr>
          <p:blipFill>
            <a:blip r:embed="rId3"/>
            <a:stretch>
              <a:fillRect/>
            </a:stretch>
          </p:blipFill>
          <p:spPr>
            <a:xfrm>
              <a:off x="5722052" y="2675957"/>
              <a:ext cx="747897" cy="747897"/>
            </a:xfrm>
            <a:prstGeom prst="rect">
              <a:avLst/>
            </a:prstGeom>
          </p:spPr>
        </p:pic>
      </p:grpSp>
      <p:sp>
        <p:nvSpPr>
          <p:cNvPr id="14" name="Freeform: Shape 13">
            <a:extLst>
              <a:ext uri="{FF2B5EF4-FFF2-40B4-BE49-F238E27FC236}">
                <a16:creationId xmlns:a16="http://schemas.microsoft.com/office/drawing/2014/main" id="{C2197AD5-C76E-49D2-8D3E-21B61B318004}"/>
              </a:ext>
            </a:extLst>
          </p:cNvPr>
          <p:cNvSpPr/>
          <p:nvPr/>
        </p:nvSpPr>
        <p:spPr>
          <a:xfrm>
            <a:off x="7803636" y="4024096"/>
            <a:ext cx="3589581" cy="1107996"/>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Runtimes only target specific infrastructure platforms with limited code portability across clouds and edge</a:t>
            </a:r>
          </a:p>
        </p:txBody>
      </p:sp>
      <p:grpSp>
        <p:nvGrpSpPr>
          <p:cNvPr id="44" name="Group 43">
            <a:extLst>
              <a:ext uri="{FF2B5EF4-FFF2-40B4-BE49-F238E27FC236}">
                <a16:creationId xmlns:a16="http://schemas.microsoft.com/office/drawing/2014/main" id="{FE590670-4323-4315-BE1E-6817EEB2A6E7}"/>
              </a:ext>
            </a:extLst>
          </p:cNvPr>
          <p:cNvGrpSpPr/>
          <p:nvPr/>
        </p:nvGrpSpPr>
        <p:grpSpPr>
          <a:xfrm>
            <a:off x="9012714" y="2588017"/>
            <a:ext cx="1171426" cy="1171426"/>
            <a:chOff x="9012714" y="2464192"/>
            <a:chExt cx="1171426" cy="1171426"/>
          </a:xfrm>
        </p:grpSpPr>
        <p:sp>
          <p:nvSpPr>
            <p:cNvPr id="41" name="Oval 40">
              <a:extLst>
                <a:ext uri="{FF2B5EF4-FFF2-40B4-BE49-F238E27FC236}">
                  <a16:creationId xmlns:a16="http://schemas.microsoft.com/office/drawing/2014/main" id="{CD52CE97-0D4B-4C59-AD5E-4FF50F56693B}"/>
                </a:ext>
              </a:extLst>
            </p:cNvPr>
            <p:cNvSpPr/>
            <p:nvPr/>
          </p:nvSpPr>
          <p:spPr bwMode="auto">
            <a:xfrm>
              <a:off x="9012714"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 name="Picture 14">
              <a:extLst>
                <a:ext uri="{FF2B5EF4-FFF2-40B4-BE49-F238E27FC236}">
                  <a16:creationId xmlns:a16="http://schemas.microsoft.com/office/drawing/2014/main" id="{93FE468D-5BD3-45FF-9351-F3B814CB871A}"/>
                </a:ext>
              </a:extLst>
            </p:cNvPr>
            <p:cNvPicPr>
              <a:picLocks noChangeAspect="1"/>
            </p:cNvPicPr>
            <p:nvPr/>
          </p:nvPicPr>
          <p:blipFill>
            <a:blip r:embed="rId4"/>
            <a:stretch>
              <a:fillRect/>
            </a:stretch>
          </p:blipFill>
          <p:spPr>
            <a:xfrm>
              <a:off x="9411762" y="2675957"/>
              <a:ext cx="373330" cy="747897"/>
            </a:xfrm>
            <a:prstGeom prst="rect">
              <a:avLst/>
            </a:prstGeom>
          </p:spPr>
        </p:pic>
      </p:grpSp>
    </p:spTree>
    <p:extLst>
      <p:ext uri="{BB962C8B-B14F-4D97-AF65-F5344CB8AC3E}">
        <p14:creationId xmlns:p14="http://schemas.microsoft.com/office/powerpoint/2010/main" val="261169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5"/>
                                        </p:tgtEl>
                                        <p:attrNameLst>
                                          <p:attrName>ppt_x</p:attrName>
                                          <p:attrName>ppt_y</p:attrName>
                                        </p:attrNameLst>
                                      </p:cBhvr>
                                      <p:rCtr x="0" y="1875"/>
                                    </p:animMotion>
                                  </p:childTnLst>
                                </p:cTn>
                              </p:par>
                              <p:par>
                                <p:cTn id="10" presetID="1" presetClass="entr" presetSubtype="0" fill="hold" nodeType="withEffect">
                                  <p:stCondLst>
                                    <p:cond delay="0"/>
                                  </p:stCondLst>
                                  <p:childTnLst>
                                    <p:set>
                                      <p:cBhvr>
                                        <p:cTn id="11" dur="1" fill="hold">
                                          <p:stCondLst>
                                            <p:cond delay="749"/>
                                          </p:stCondLst>
                                        </p:cTn>
                                        <p:tgtEl>
                                          <p:spTgt spid="4"/>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750" fill="hold"/>
                                        <p:tgtEl>
                                          <p:spTgt spid="4"/>
                                        </p:tgtEl>
                                      </p:cBhvr>
                                      <p:by x="0" y="0"/>
                                    </p:animScale>
                                  </p:childTnLst>
                                </p:cTn>
                              </p:par>
                              <p:par>
                                <p:cTn id="14" presetID="1" presetClass="entr" presetSubtype="0" fill="hold" nodeType="withEffect">
                                  <p:stCondLst>
                                    <p:cond delay="100"/>
                                  </p:stCondLst>
                                  <p:childTnLst>
                                    <p:set>
                                      <p:cBhvr>
                                        <p:cTn id="15" dur="1" fill="hold">
                                          <p:stCondLst>
                                            <p:cond delay="749"/>
                                          </p:stCondLst>
                                        </p:cTn>
                                        <p:tgtEl>
                                          <p:spTgt spid="43"/>
                                        </p:tgtEl>
                                        <p:attrNameLst>
                                          <p:attrName>style.visibility</p:attrName>
                                        </p:attrNameLst>
                                      </p:cBhvr>
                                      <p:to>
                                        <p:strVal val="visible"/>
                                      </p:to>
                                    </p:set>
                                  </p:childTnLst>
                                </p:cTn>
                              </p:par>
                              <p:par>
                                <p:cTn id="16" presetID="6" presetClass="emph" presetSubtype="0" accel="100000" autoRev="1" fill="hold" nodeType="withEffect">
                                  <p:stCondLst>
                                    <p:cond delay="100"/>
                                  </p:stCondLst>
                                  <p:childTnLst>
                                    <p:animScale>
                                      <p:cBhvr>
                                        <p:cTn id="17" dur="750" fill="hold"/>
                                        <p:tgtEl>
                                          <p:spTgt spid="43"/>
                                        </p:tgtEl>
                                      </p:cBhvr>
                                      <p:by x="0" y="0"/>
                                    </p:animScale>
                                  </p:childTnLst>
                                </p:cTn>
                              </p:par>
                              <p:par>
                                <p:cTn id="18" presetID="1" presetClass="entr" presetSubtype="0" fill="hold" nodeType="withEffect">
                                  <p:stCondLst>
                                    <p:cond delay="200"/>
                                  </p:stCondLst>
                                  <p:childTnLst>
                                    <p:set>
                                      <p:cBhvr>
                                        <p:cTn id="19" dur="1" fill="hold">
                                          <p:stCondLst>
                                            <p:cond delay="749"/>
                                          </p:stCondLst>
                                        </p:cTn>
                                        <p:tgtEl>
                                          <p:spTgt spid="44"/>
                                        </p:tgtEl>
                                        <p:attrNameLst>
                                          <p:attrName>style.visibility</p:attrName>
                                        </p:attrNameLst>
                                      </p:cBhvr>
                                      <p:to>
                                        <p:strVal val="visible"/>
                                      </p:to>
                                    </p:set>
                                  </p:childTnLst>
                                </p:cTn>
                              </p:par>
                              <p:par>
                                <p:cTn id="20" presetID="6" presetClass="emph" presetSubtype="0" accel="100000" autoRev="1" fill="hold" nodeType="withEffect">
                                  <p:stCondLst>
                                    <p:cond delay="200"/>
                                  </p:stCondLst>
                                  <p:childTnLst>
                                    <p:animScale>
                                      <p:cBhvr>
                                        <p:cTn id="21" dur="750" fill="hold"/>
                                        <p:tgtEl>
                                          <p:spTgt spid="44"/>
                                        </p:tgtEl>
                                      </p:cBhvr>
                                      <p:by x="0" y="0"/>
                                    </p:animScale>
                                  </p:childTnLst>
                                </p:cTn>
                              </p:par>
                              <p:par>
                                <p:cTn id="22" presetID="10" presetClass="entr" presetSubtype="0"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42" presetClass="path" presetSubtype="0" decel="100000" fill="hold" grpId="1" nodeType="withEffect">
                                  <p:stCondLst>
                                    <p:cond delay="500"/>
                                  </p:stCondLst>
                                  <p:childTnLst>
                                    <p:animMotion origin="layout" path="M -4.16667E-7 -2.22222E-6 L -4.16667E-7 0.03773 " pathEditMode="relative" rAng="0" ptsTypes="AA">
                                      <p:cBhvr>
                                        <p:cTn id="26" dur="750" spd="-100000" fill="hold"/>
                                        <p:tgtEl>
                                          <p:spTgt spid="8"/>
                                        </p:tgtEl>
                                        <p:attrNameLst>
                                          <p:attrName>ppt_x</p:attrName>
                                          <p:attrName>ppt_y</p:attrName>
                                        </p:attrNameLst>
                                      </p:cBhvr>
                                      <p:rCtr x="0" y="1875"/>
                                    </p:animMotion>
                                  </p:childTnLst>
                                </p:cTn>
                              </p:par>
                              <p:par>
                                <p:cTn id="27" presetID="10" presetClass="entr" presetSubtype="0" fill="hold" grpId="0" nodeType="withEffect">
                                  <p:stCondLst>
                                    <p:cond delay="6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42" presetClass="path" presetSubtype="0" decel="100000" fill="hold" grpId="1" nodeType="withEffect">
                                  <p:stCondLst>
                                    <p:cond delay="600"/>
                                  </p:stCondLst>
                                  <p:childTnLst>
                                    <p:animMotion origin="layout" path="M 0 -2.59259E-6 L 0 0.03773 " pathEditMode="relative" rAng="0" ptsTypes="AA">
                                      <p:cBhvr>
                                        <p:cTn id="31" dur="750" spd="-100000" fill="hold"/>
                                        <p:tgtEl>
                                          <p:spTgt spid="11"/>
                                        </p:tgtEl>
                                        <p:attrNameLst>
                                          <p:attrName>ppt_x</p:attrName>
                                          <p:attrName>ppt_y</p:attrName>
                                        </p:attrNameLst>
                                      </p:cBhvr>
                                      <p:rCtr x="0" y="1875"/>
                                    </p:animMotion>
                                  </p:childTnLst>
                                </p:cTn>
                              </p:par>
                              <p:par>
                                <p:cTn id="32" presetID="10" presetClass="entr" presetSubtype="0" fill="hold" grpId="0" nodeType="withEffect">
                                  <p:stCondLst>
                                    <p:cond delay="7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42" presetClass="path" presetSubtype="0" decel="100000" fill="hold" grpId="1" nodeType="withEffect">
                                  <p:stCondLst>
                                    <p:cond delay="700"/>
                                  </p:stCondLst>
                                  <p:childTnLst>
                                    <p:animMotion origin="layout" path="M 4.16667E-7 -2.59259E-6 L 4.16667E-7 0.03773 " pathEditMode="relative" rAng="0" ptsTypes="AA">
                                      <p:cBhvr>
                                        <p:cTn id="36" dur="750" spd="-100000" fill="hold"/>
                                        <p:tgtEl>
                                          <p:spTgt spid="14"/>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P spid="11" grpId="0"/>
      <p:bldP spid="11" grpId="1"/>
      <p:bldP spid="14" grpId="0"/>
      <p:bldP spid="1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2C13B625-23BB-4C9A-B370-B6C06C4F72BE}"/>
              </a:ext>
            </a:extLst>
          </p:cNvPr>
          <p:cNvSpPr/>
          <p:nvPr/>
        </p:nvSpPr>
        <p:spPr bwMode="auto">
          <a:xfrm>
            <a:off x="4356100" y="1524000"/>
            <a:ext cx="7835899" cy="5334000"/>
          </a:xfrm>
          <a:prstGeom prst="rect">
            <a:avLst/>
          </a:prstGeom>
          <a:solidFill>
            <a:schemeClr val="tx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1600" b="0" i="0" u="none" strike="noStrike" kern="1200" cap="none" spc="300" normalizeH="0" baseline="0" noProof="0">
              <a:ln>
                <a:noFill/>
              </a:ln>
              <a:solidFill>
                <a:srgbClr val="737373"/>
              </a:solidFill>
              <a:effectLst/>
              <a:uLnTx/>
              <a:uFillTx/>
              <a:latin typeface="Segoe UI Semibold"/>
              <a:ea typeface="Segoe UI Symbol"/>
              <a:cs typeface="+mn-cs"/>
            </a:endParaRPr>
          </a:p>
        </p:txBody>
      </p:sp>
      <p:sp>
        <p:nvSpPr>
          <p:cNvPr id="70" name="Rectangle 69">
            <a:extLst>
              <a:ext uri="{FF2B5EF4-FFF2-40B4-BE49-F238E27FC236}">
                <a16:creationId xmlns:a16="http://schemas.microsoft.com/office/drawing/2014/main" id="{834D95FB-0623-4047-9E8C-60FA85740C10}"/>
              </a:ext>
            </a:extLst>
          </p:cNvPr>
          <p:cNvSpPr/>
          <p:nvPr/>
        </p:nvSpPr>
        <p:spPr bwMode="auto">
          <a:xfrm>
            <a:off x="9062460" y="2017713"/>
            <a:ext cx="2158416" cy="2048578"/>
          </a:xfrm>
          <a:prstGeom prst="rect">
            <a:avLst/>
          </a:prstGeom>
          <a:solidFill>
            <a:schemeClr val="tx1">
              <a:lumMod val="95000"/>
            </a:schemeClr>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Host/Pod</a:t>
            </a:r>
          </a:p>
        </p:txBody>
      </p:sp>
      <p:sp>
        <p:nvSpPr>
          <p:cNvPr id="16" name="Rectangle 15">
            <a:extLst>
              <a:ext uri="{FF2B5EF4-FFF2-40B4-BE49-F238E27FC236}">
                <a16:creationId xmlns:a16="http://schemas.microsoft.com/office/drawing/2014/main" id="{47F28F00-19CD-461C-BA26-052A30CF0642}"/>
              </a:ext>
            </a:extLst>
          </p:cNvPr>
          <p:cNvSpPr/>
          <p:nvPr/>
        </p:nvSpPr>
        <p:spPr bwMode="auto">
          <a:xfrm>
            <a:off x="6598285" y="2209165"/>
            <a:ext cx="2888615" cy="2619375"/>
          </a:xfrm>
          <a:custGeom>
            <a:avLst/>
            <a:gdLst>
              <a:gd name="connsiteX0" fmla="*/ 0 w 3192780"/>
              <a:gd name="connsiteY0" fmla="*/ 0 h 2026920"/>
              <a:gd name="connsiteX1" fmla="*/ 3192780 w 3192780"/>
              <a:gd name="connsiteY1" fmla="*/ 0 h 2026920"/>
              <a:gd name="connsiteX2" fmla="*/ 3192780 w 3192780"/>
              <a:gd name="connsiteY2" fmla="*/ 2026920 h 2026920"/>
              <a:gd name="connsiteX3" fmla="*/ 0 w 3192780"/>
              <a:gd name="connsiteY3" fmla="*/ 2026920 h 2026920"/>
              <a:gd name="connsiteX4" fmla="*/ 0 w 3192780"/>
              <a:gd name="connsiteY4" fmla="*/ 0 h 2026920"/>
              <a:gd name="connsiteX0" fmla="*/ 167640 w 3192780"/>
              <a:gd name="connsiteY0" fmla="*/ 1051560 h 2026920"/>
              <a:gd name="connsiteX1" fmla="*/ 3192780 w 3192780"/>
              <a:gd name="connsiteY1" fmla="*/ 0 h 2026920"/>
              <a:gd name="connsiteX2" fmla="*/ 3192780 w 3192780"/>
              <a:gd name="connsiteY2" fmla="*/ 2026920 h 2026920"/>
              <a:gd name="connsiteX3" fmla="*/ 0 w 3192780"/>
              <a:gd name="connsiteY3" fmla="*/ 2026920 h 2026920"/>
              <a:gd name="connsiteX4" fmla="*/ 167640 w 3192780"/>
              <a:gd name="connsiteY4" fmla="*/ 1051560 h 2026920"/>
              <a:gd name="connsiteX0" fmla="*/ 0 w 3025140"/>
              <a:gd name="connsiteY0" fmla="*/ 1051560 h 3162300"/>
              <a:gd name="connsiteX1" fmla="*/ 3025140 w 3025140"/>
              <a:gd name="connsiteY1" fmla="*/ 0 h 3162300"/>
              <a:gd name="connsiteX2" fmla="*/ 3025140 w 3025140"/>
              <a:gd name="connsiteY2" fmla="*/ 2026920 h 3162300"/>
              <a:gd name="connsiteX3" fmla="*/ 2095500 w 3025140"/>
              <a:gd name="connsiteY3" fmla="*/ 3162300 h 3162300"/>
              <a:gd name="connsiteX4" fmla="*/ 0 w 3025140"/>
              <a:gd name="connsiteY4" fmla="*/ 1051560 h 3162300"/>
              <a:gd name="connsiteX0" fmla="*/ 0 w 3558540"/>
              <a:gd name="connsiteY0" fmla="*/ 1051560 h 3162300"/>
              <a:gd name="connsiteX1" fmla="*/ 3025140 w 3558540"/>
              <a:gd name="connsiteY1" fmla="*/ 0 h 3162300"/>
              <a:gd name="connsiteX2" fmla="*/ 3558540 w 3558540"/>
              <a:gd name="connsiteY2" fmla="*/ 434340 h 3162300"/>
              <a:gd name="connsiteX3" fmla="*/ 2095500 w 3558540"/>
              <a:gd name="connsiteY3" fmla="*/ 3162300 h 3162300"/>
              <a:gd name="connsiteX4" fmla="*/ 0 w 3558540"/>
              <a:gd name="connsiteY4" fmla="*/ 1051560 h 3162300"/>
              <a:gd name="connsiteX0" fmla="*/ 0 w 3117215"/>
              <a:gd name="connsiteY0" fmla="*/ 800735 h 3162300"/>
              <a:gd name="connsiteX1" fmla="*/ 2583815 w 3117215"/>
              <a:gd name="connsiteY1" fmla="*/ 0 h 3162300"/>
              <a:gd name="connsiteX2" fmla="*/ 3117215 w 3117215"/>
              <a:gd name="connsiteY2" fmla="*/ 434340 h 3162300"/>
              <a:gd name="connsiteX3" fmla="*/ 1654175 w 3117215"/>
              <a:gd name="connsiteY3" fmla="*/ 3162300 h 3162300"/>
              <a:gd name="connsiteX4" fmla="*/ 0 w 3117215"/>
              <a:gd name="connsiteY4" fmla="*/ 800735 h 3162300"/>
              <a:gd name="connsiteX0" fmla="*/ 0 w 3117215"/>
              <a:gd name="connsiteY0" fmla="*/ 511810 h 2873375"/>
              <a:gd name="connsiteX1" fmla="*/ 2948940 w 3117215"/>
              <a:gd name="connsiteY1" fmla="*/ 0 h 2873375"/>
              <a:gd name="connsiteX2" fmla="*/ 3117215 w 3117215"/>
              <a:gd name="connsiteY2" fmla="*/ 145415 h 2873375"/>
              <a:gd name="connsiteX3" fmla="*/ 1654175 w 3117215"/>
              <a:gd name="connsiteY3" fmla="*/ 2873375 h 2873375"/>
              <a:gd name="connsiteX4" fmla="*/ 0 w 3117215"/>
              <a:gd name="connsiteY4" fmla="*/ 511810 h 2873375"/>
              <a:gd name="connsiteX0" fmla="*/ 0 w 2888615"/>
              <a:gd name="connsiteY0" fmla="*/ 448310 h 2873375"/>
              <a:gd name="connsiteX1" fmla="*/ 2720340 w 2888615"/>
              <a:gd name="connsiteY1" fmla="*/ 0 h 2873375"/>
              <a:gd name="connsiteX2" fmla="*/ 2888615 w 2888615"/>
              <a:gd name="connsiteY2" fmla="*/ 145415 h 2873375"/>
              <a:gd name="connsiteX3" fmla="*/ 1425575 w 2888615"/>
              <a:gd name="connsiteY3" fmla="*/ 2873375 h 2873375"/>
              <a:gd name="connsiteX4" fmla="*/ 0 w 2888615"/>
              <a:gd name="connsiteY4" fmla="*/ 448310 h 2873375"/>
              <a:gd name="connsiteX0" fmla="*/ 0 w 2888615"/>
              <a:gd name="connsiteY0" fmla="*/ 448310 h 2619375"/>
              <a:gd name="connsiteX1" fmla="*/ 2720340 w 2888615"/>
              <a:gd name="connsiteY1" fmla="*/ 0 h 2619375"/>
              <a:gd name="connsiteX2" fmla="*/ 2888615 w 2888615"/>
              <a:gd name="connsiteY2" fmla="*/ 145415 h 2619375"/>
              <a:gd name="connsiteX3" fmla="*/ 1619250 w 2888615"/>
              <a:gd name="connsiteY3" fmla="*/ 2619375 h 2619375"/>
              <a:gd name="connsiteX4" fmla="*/ 0 w 2888615"/>
              <a:gd name="connsiteY4" fmla="*/ 448310 h 261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8615" h="2619375">
                <a:moveTo>
                  <a:pt x="0" y="448310"/>
                </a:moveTo>
                <a:lnTo>
                  <a:pt x="2720340" y="0"/>
                </a:lnTo>
                <a:lnTo>
                  <a:pt x="2888615" y="145415"/>
                </a:lnTo>
                <a:lnTo>
                  <a:pt x="1619250" y="2619375"/>
                </a:lnTo>
                <a:lnTo>
                  <a:pt x="0" y="448310"/>
                </a:lnTo>
                <a:close/>
              </a:path>
            </a:pathLst>
          </a:custGeom>
          <a:gradFill>
            <a:gsLst>
              <a:gs pos="100000">
                <a:schemeClr val="bg1">
                  <a:lumMod val="65000"/>
                  <a:lumOff val="35000"/>
                </a:schemeClr>
              </a:gs>
              <a:gs pos="68000">
                <a:schemeClr val="tx1">
                  <a:lumMod val="75000"/>
                </a:schemeClr>
              </a:gs>
              <a:gs pos="45000">
                <a:schemeClr val="tx1">
                  <a:lumMod val="95000"/>
                </a:schemeClr>
              </a:gs>
            </a:gsLst>
            <a:lin ang="1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05D1C05D-64A1-4E11-9AFB-368A812C8A12}"/>
              </a:ext>
            </a:extLst>
          </p:cNvPr>
          <p:cNvSpPr txBox="1">
            <a:spLocks/>
          </p:cNvSpPr>
          <p:nvPr/>
        </p:nvSpPr>
        <p:spPr>
          <a:xfrm>
            <a:off x="1524000" y="579376"/>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a:t>Virtual Actors with Dapr</a:t>
            </a:r>
          </a:p>
        </p:txBody>
      </p:sp>
      <p:sp>
        <p:nvSpPr>
          <p:cNvPr id="30" name="Rectangle 29">
            <a:extLst>
              <a:ext uri="{FF2B5EF4-FFF2-40B4-BE49-F238E27FC236}">
                <a16:creationId xmlns:a16="http://schemas.microsoft.com/office/drawing/2014/main" id="{1E36C08D-E98D-4827-9516-378B4A49D746}"/>
              </a:ext>
            </a:extLst>
          </p:cNvPr>
          <p:cNvSpPr/>
          <p:nvPr/>
        </p:nvSpPr>
        <p:spPr bwMode="auto">
          <a:xfrm>
            <a:off x="2383" y="1523999"/>
            <a:ext cx="4353717" cy="5334001"/>
          </a:xfrm>
          <a:prstGeom prst="rect">
            <a:avLst/>
          </a:prstGeom>
          <a:solidFill>
            <a:schemeClr val="tx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1600" b="0" i="0" u="none" strike="noStrike" kern="1200" cap="none" spc="300" normalizeH="0" baseline="0" noProof="0">
              <a:ln>
                <a:noFill/>
              </a:ln>
              <a:solidFill>
                <a:srgbClr val="737373"/>
              </a:solidFill>
              <a:effectLst/>
              <a:uLnTx/>
              <a:uFillTx/>
              <a:latin typeface="Segoe UI Semibold"/>
              <a:ea typeface="Segoe UI Symbol"/>
              <a:cs typeface="+mn-cs"/>
            </a:endParaRPr>
          </a:p>
        </p:txBody>
      </p:sp>
      <p:grpSp>
        <p:nvGrpSpPr>
          <p:cNvPr id="2" name="Group 1">
            <a:extLst>
              <a:ext uri="{FF2B5EF4-FFF2-40B4-BE49-F238E27FC236}">
                <a16:creationId xmlns:a16="http://schemas.microsoft.com/office/drawing/2014/main" id="{22916B63-471C-42FF-B312-EF2143A5524B}"/>
              </a:ext>
            </a:extLst>
          </p:cNvPr>
          <p:cNvGrpSpPr/>
          <p:nvPr/>
        </p:nvGrpSpPr>
        <p:grpSpPr>
          <a:xfrm>
            <a:off x="584199" y="2017712"/>
            <a:ext cx="3692526" cy="4251325"/>
            <a:chOff x="584199" y="2017712"/>
            <a:chExt cx="3692526" cy="4251325"/>
          </a:xfrm>
        </p:grpSpPr>
        <p:sp>
          <p:nvSpPr>
            <p:cNvPr id="31" name="Content Placeholder 39">
              <a:extLst>
                <a:ext uri="{FF2B5EF4-FFF2-40B4-BE49-F238E27FC236}">
                  <a16:creationId xmlns:a16="http://schemas.microsoft.com/office/drawing/2014/main" id="{EC227CCA-66A0-4C53-89DD-07CDD547C333}"/>
                </a:ext>
              </a:extLst>
            </p:cNvPr>
            <p:cNvSpPr txBox="1">
              <a:spLocks/>
            </p:cNvSpPr>
            <p:nvPr/>
          </p:nvSpPr>
          <p:spPr>
            <a:xfrm>
              <a:off x="584201" y="2017712"/>
              <a:ext cx="3692524" cy="4251325"/>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solidFill>
                    <a:schemeClr val="bg1"/>
                  </a:solidFill>
                  <a:latin typeface="+mj-lt"/>
                </a:rPr>
                <a:t>Stateful, objects of storage and compute</a:t>
              </a:r>
            </a:p>
            <a:p>
              <a:endParaRPr lang="en-US" sz="2400">
                <a:solidFill>
                  <a:schemeClr val="accent1"/>
                </a:solidFill>
              </a:endParaRPr>
            </a:p>
            <a:p>
              <a:pPr marL="0" indent="0">
                <a:spcAft>
                  <a:spcPts val="1200"/>
                </a:spcAft>
                <a:buFont typeface="Wingdings" panose="05000000000000000000" pitchFamily="2" charset="2"/>
                <a:buNone/>
              </a:pPr>
              <a:r>
                <a:rPr lang="en-US" sz="1800">
                  <a:solidFill>
                    <a:schemeClr val="accent1"/>
                  </a:solidFill>
                  <a:latin typeface="+mj-lt"/>
                </a:rPr>
                <a:t>Dapr Actor features:</a:t>
              </a:r>
            </a:p>
            <a:p>
              <a:pPr marL="365760" lvl="1" indent="0">
                <a:spcBef>
                  <a:spcPts val="600"/>
                </a:spcBef>
                <a:spcAft>
                  <a:spcPts val="1200"/>
                </a:spcAft>
                <a:buNone/>
              </a:pPr>
              <a:r>
                <a:rPr lang="en-US" sz="1800">
                  <a:solidFill>
                    <a:schemeClr val="bg1"/>
                  </a:solidFill>
                </a:rPr>
                <a:t>Distribution and failover</a:t>
              </a:r>
            </a:p>
            <a:p>
              <a:pPr marL="365760" lvl="1" indent="0">
                <a:spcBef>
                  <a:spcPts val="600"/>
                </a:spcBef>
                <a:spcAft>
                  <a:spcPts val="1200"/>
                </a:spcAft>
                <a:buNone/>
              </a:pPr>
              <a:r>
                <a:rPr lang="en-US" sz="1800">
                  <a:solidFill>
                    <a:schemeClr val="bg1"/>
                  </a:solidFill>
                </a:rPr>
                <a:t>Turn-based concurrency</a:t>
              </a:r>
            </a:p>
            <a:p>
              <a:pPr marL="365760" lvl="1" indent="0">
                <a:spcBef>
                  <a:spcPts val="600"/>
                </a:spcBef>
                <a:spcAft>
                  <a:spcPts val="1200"/>
                </a:spcAft>
                <a:buNone/>
              </a:pPr>
              <a:r>
                <a:rPr lang="en-US" sz="1800">
                  <a:solidFill>
                    <a:schemeClr val="bg1"/>
                  </a:solidFill>
                </a:rPr>
                <a:t>State management</a:t>
              </a:r>
            </a:p>
            <a:p>
              <a:pPr marL="365760" lvl="1" indent="0">
                <a:spcBef>
                  <a:spcPts val="600"/>
                </a:spcBef>
                <a:spcAft>
                  <a:spcPts val="1200"/>
                </a:spcAft>
                <a:buNone/>
              </a:pPr>
              <a:r>
                <a:rPr lang="en-US" sz="1800">
                  <a:solidFill>
                    <a:schemeClr val="bg1"/>
                  </a:solidFill>
                </a:rPr>
                <a:t>Timers</a:t>
              </a:r>
            </a:p>
            <a:p>
              <a:pPr marL="365760" lvl="1" indent="0">
                <a:spcBef>
                  <a:spcPts val="600"/>
                </a:spcBef>
                <a:spcAft>
                  <a:spcPts val="1200"/>
                </a:spcAft>
                <a:buNone/>
              </a:pPr>
              <a:r>
                <a:rPr lang="en-US" sz="1800">
                  <a:solidFill>
                    <a:schemeClr val="bg1"/>
                  </a:solidFill>
                </a:rPr>
                <a:t>Reminders</a:t>
              </a:r>
            </a:p>
          </p:txBody>
        </p:sp>
        <p:sp>
          <p:nvSpPr>
            <p:cNvPr id="32" name="Freeform: Shape 31">
              <a:extLst>
                <a:ext uri="{FF2B5EF4-FFF2-40B4-BE49-F238E27FC236}">
                  <a16:creationId xmlns:a16="http://schemas.microsoft.com/office/drawing/2014/main" id="{24527A50-51AC-447F-88D9-07F7181DBEB1}"/>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3" name="Freeform: Shape 32">
              <a:extLst>
                <a:ext uri="{FF2B5EF4-FFF2-40B4-BE49-F238E27FC236}">
                  <a16:creationId xmlns:a16="http://schemas.microsoft.com/office/drawing/2014/main" id="{CE6DAE48-6E4A-401E-BF67-2186C702EFF8}"/>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4" name="Freeform: Shape 33">
              <a:extLst>
                <a:ext uri="{FF2B5EF4-FFF2-40B4-BE49-F238E27FC236}">
                  <a16:creationId xmlns:a16="http://schemas.microsoft.com/office/drawing/2014/main" id="{1EFF04D7-422F-42EC-A73B-990D73B0D5D0}"/>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5" name="Freeform: Shape 34">
              <a:extLst>
                <a:ext uri="{FF2B5EF4-FFF2-40B4-BE49-F238E27FC236}">
                  <a16:creationId xmlns:a16="http://schemas.microsoft.com/office/drawing/2014/main" id="{EC6E1243-6774-40AF-8C6D-E56C90D9928E}"/>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6" name="Freeform: Shape 35">
              <a:extLst>
                <a:ext uri="{FF2B5EF4-FFF2-40B4-BE49-F238E27FC236}">
                  <a16:creationId xmlns:a16="http://schemas.microsoft.com/office/drawing/2014/main" id="{F85C67C8-4DBF-4138-8E09-C13752BD8882}"/>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grpSp>
      <p:sp>
        <p:nvSpPr>
          <p:cNvPr id="71" name="Rectangle 70">
            <a:extLst>
              <a:ext uri="{FF2B5EF4-FFF2-40B4-BE49-F238E27FC236}">
                <a16:creationId xmlns:a16="http://schemas.microsoft.com/office/drawing/2014/main" id="{D9CD5CC8-923D-460D-9A1C-DCC572FD5EBC}"/>
              </a:ext>
            </a:extLst>
          </p:cNvPr>
          <p:cNvSpPr/>
          <p:nvPr/>
        </p:nvSpPr>
        <p:spPr bwMode="auto">
          <a:xfrm>
            <a:off x="9079338" y="4220460"/>
            <a:ext cx="2158416" cy="2048578"/>
          </a:xfrm>
          <a:prstGeom prst="rect">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Host/Pod</a:t>
            </a:r>
          </a:p>
        </p:txBody>
      </p:sp>
      <p:sp>
        <p:nvSpPr>
          <p:cNvPr id="72" name="Oval 71">
            <a:extLst>
              <a:ext uri="{FF2B5EF4-FFF2-40B4-BE49-F238E27FC236}">
                <a16:creationId xmlns:a16="http://schemas.microsoft.com/office/drawing/2014/main" id="{FCA103D5-B124-4396-8094-84A873B22B33}"/>
              </a:ext>
            </a:extLst>
          </p:cNvPr>
          <p:cNvSpPr/>
          <p:nvPr/>
        </p:nvSpPr>
        <p:spPr bwMode="auto">
          <a:xfrm>
            <a:off x="10754918" y="5782553"/>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830789AF-2E41-4E6F-8B52-023F6C60BA64}"/>
              </a:ext>
            </a:extLst>
          </p:cNvPr>
          <p:cNvSpPr/>
          <p:nvPr/>
        </p:nvSpPr>
        <p:spPr bwMode="auto">
          <a:xfrm>
            <a:off x="10428716" y="4852357"/>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F435D670-38D4-4BCE-847F-29C1497FEE63}"/>
              </a:ext>
            </a:extLst>
          </p:cNvPr>
          <p:cNvSpPr/>
          <p:nvPr/>
        </p:nvSpPr>
        <p:spPr bwMode="auto">
          <a:xfrm>
            <a:off x="9517723" y="5309375"/>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CAB1F05-7DAF-4482-AF6A-3D97B3CEC4EA}"/>
              </a:ext>
            </a:extLst>
          </p:cNvPr>
          <p:cNvSpPr/>
          <p:nvPr/>
        </p:nvSpPr>
        <p:spPr bwMode="auto">
          <a:xfrm>
            <a:off x="10320174" y="54397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11D8EDD0-7BEC-4324-98E1-2F88782B29C7}"/>
              </a:ext>
            </a:extLst>
          </p:cNvPr>
          <p:cNvSpPr/>
          <p:nvPr/>
        </p:nvSpPr>
        <p:spPr bwMode="auto">
          <a:xfrm>
            <a:off x="9614497" y="4821573"/>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A12F5A36-896F-470D-A0C1-CECE2DA8B73D}"/>
              </a:ext>
            </a:extLst>
          </p:cNvPr>
          <p:cNvSpPr/>
          <p:nvPr/>
        </p:nvSpPr>
        <p:spPr bwMode="auto">
          <a:xfrm>
            <a:off x="10370064" y="2152757"/>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DA2A6915-EBA0-46B4-82C0-D8DC3DB4AB3E}"/>
              </a:ext>
            </a:extLst>
          </p:cNvPr>
          <p:cNvSpPr/>
          <p:nvPr/>
        </p:nvSpPr>
        <p:spPr bwMode="auto">
          <a:xfrm>
            <a:off x="9928704" y="2490209"/>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ABE636AE-ED79-4D5A-B669-B7F7A5DA7994}"/>
              </a:ext>
            </a:extLst>
          </p:cNvPr>
          <p:cNvSpPr/>
          <p:nvPr/>
        </p:nvSpPr>
        <p:spPr bwMode="auto">
          <a:xfrm>
            <a:off x="10821425" y="3138426"/>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927D1359-AE21-45EC-9711-0286A9213680}"/>
              </a:ext>
            </a:extLst>
          </p:cNvPr>
          <p:cNvSpPr/>
          <p:nvPr/>
        </p:nvSpPr>
        <p:spPr bwMode="auto">
          <a:xfrm>
            <a:off x="9248990" y="29843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1070E9C5-55C6-4659-8C46-C3629C65DE09}"/>
              </a:ext>
            </a:extLst>
          </p:cNvPr>
          <p:cNvSpPr/>
          <p:nvPr/>
        </p:nvSpPr>
        <p:spPr bwMode="auto">
          <a:xfrm>
            <a:off x="9897445" y="3283790"/>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02C2D65-23E8-4D62-B7FE-9A1D02503AF3}"/>
              </a:ext>
            </a:extLst>
          </p:cNvPr>
          <p:cNvSpPr/>
          <p:nvPr/>
        </p:nvSpPr>
        <p:spPr bwMode="auto">
          <a:xfrm>
            <a:off x="9217792" y="3439379"/>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7FCF2AE-B2AC-48DB-B0BB-AD8F73E0617A}"/>
              </a:ext>
            </a:extLst>
          </p:cNvPr>
          <p:cNvSpPr/>
          <p:nvPr/>
        </p:nvSpPr>
        <p:spPr bwMode="auto">
          <a:xfrm>
            <a:off x="10294349" y="27401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182E9DD-C50F-4F37-AD71-32D37AC32E12}"/>
              </a:ext>
            </a:extLst>
          </p:cNvPr>
          <p:cNvGrpSpPr/>
          <p:nvPr/>
        </p:nvGrpSpPr>
        <p:grpSpPr>
          <a:xfrm>
            <a:off x="5377434" y="2632912"/>
            <a:ext cx="3034157" cy="2943754"/>
            <a:chOff x="5833854" y="1190095"/>
            <a:chExt cx="3034157" cy="2943754"/>
          </a:xfrm>
          <a:solidFill>
            <a:srgbClr val="FFC000"/>
          </a:solidFill>
        </p:grpSpPr>
        <p:sp>
          <p:nvSpPr>
            <p:cNvPr id="87" name="Oval 86">
              <a:extLst>
                <a:ext uri="{FF2B5EF4-FFF2-40B4-BE49-F238E27FC236}">
                  <a16:creationId xmlns:a16="http://schemas.microsoft.com/office/drawing/2014/main" id="{CC76A259-03A8-407A-9A1F-2CF0237BA6C9}"/>
                </a:ext>
              </a:extLst>
            </p:cNvPr>
            <p:cNvSpPr/>
            <p:nvPr/>
          </p:nvSpPr>
          <p:spPr bwMode="auto">
            <a:xfrm>
              <a:off x="5833854" y="1190095"/>
              <a:ext cx="3034157" cy="2943754"/>
            </a:xfrm>
            <a:prstGeom prst="ellipse">
              <a:avLst/>
            </a:prstGeom>
            <a:gradFill>
              <a:gsLst>
                <a:gs pos="100000">
                  <a:schemeClr val="accent4"/>
                </a:gs>
                <a:gs pos="59000">
                  <a:schemeClr val="accent3"/>
                </a:gs>
                <a:gs pos="16000">
                  <a:schemeClr val="accent1"/>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effectLst/>
                  <a:uLnTx/>
                  <a:uFillTx/>
                  <a:latin typeface="Segoe UI Semibold"/>
                  <a:ea typeface="Segoe UI" pitchFamily="34" charset="0"/>
                  <a:cs typeface="Segoe UI" pitchFamily="34" charset="0"/>
                </a:rPr>
                <a:t>Video Game Enemy</a:t>
              </a:r>
            </a:p>
          </p:txBody>
        </p:sp>
        <p:sp>
          <p:nvSpPr>
            <p:cNvPr id="88" name="TextBox 87">
              <a:extLst>
                <a:ext uri="{FF2B5EF4-FFF2-40B4-BE49-F238E27FC236}">
                  <a16:creationId xmlns:a16="http://schemas.microsoft.com/office/drawing/2014/main" id="{91A67818-2883-46DC-8CB5-FC1C56F08608}"/>
                </a:ext>
              </a:extLst>
            </p:cNvPr>
            <p:cNvSpPr txBox="1"/>
            <p:nvPr/>
          </p:nvSpPr>
          <p:spPr>
            <a:xfrm>
              <a:off x="6141258" y="2569533"/>
              <a:ext cx="685800" cy="646331"/>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X pos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Y pos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Z pos</a:t>
              </a:r>
            </a:p>
          </p:txBody>
        </p:sp>
        <p:sp>
          <p:nvSpPr>
            <p:cNvPr id="89" name="TextBox 88">
              <a:extLst>
                <a:ext uri="{FF2B5EF4-FFF2-40B4-BE49-F238E27FC236}">
                  <a16:creationId xmlns:a16="http://schemas.microsoft.com/office/drawing/2014/main" id="{23398953-D498-435D-B95E-E4997C50A422}"/>
                </a:ext>
              </a:extLst>
            </p:cNvPr>
            <p:cNvSpPr txBox="1"/>
            <p:nvPr/>
          </p:nvSpPr>
          <p:spPr>
            <a:xfrm>
              <a:off x="7597140" y="2463587"/>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Difficulty</a:t>
              </a:r>
            </a:p>
          </p:txBody>
        </p:sp>
        <p:sp>
          <p:nvSpPr>
            <p:cNvPr id="90" name="TextBox 89">
              <a:extLst>
                <a:ext uri="{FF2B5EF4-FFF2-40B4-BE49-F238E27FC236}">
                  <a16:creationId xmlns:a16="http://schemas.microsoft.com/office/drawing/2014/main" id="{E89AEE59-C3C8-453E-BEF7-58BD5A5F7EC3}"/>
                </a:ext>
              </a:extLst>
            </p:cNvPr>
            <p:cNvSpPr txBox="1"/>
            <p:nvPr/>
          </p:nvSpPr>
          <p:spPr>
            <a:xfrm>
              <a:off x="7597140" y="3138279"/>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Weapons</a:t>
              </a:r>
            </a:p>
          </p:txBody>
        </p:sp>
        <p:sp>
          <p:nvSpPr>
            <p:cNvPr id="92" name="TextBox 91">
              <a:extLst>
                <a:ext uri="{FF2B5EF4-FFF2-40B4-BE49-F238E27FC236}">
                  <a16:creationId xmlns:a16="http://schemas.microsoft.com/office/drawing/2014/main" id="{D67E3494-AC79-4759-9EF7-E8ECB586787C}"/>
                </a:ext>
              </a:extLst>
            </p:cNvPr>
            <p:cNvSpPr txBox="1"/>
            <p:nvPr/>
          </p:nvSpPr>
          <p:spPr>
            <a:xfrm>
              <a:off x="6931382" y="3475624"/>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Attack( )</a:t>
              </a:r>
            </a:p>
          </p:txBody>
        </p:sp>
        <p:sp>
          <p:nvSpPr>
            <p:cNvPr id="93" name="TextBox 92">
              <a:extLst>
                <a:ext uri="{FF2B5EF4-FFF2-40B4-BE49-F238E27FC236}">
                  <a16:creationId xmlns:a16="http://schemas.microsoft.com/office/drawing/2014/main" id="{A5B92CA5-B003-4592-92EF-8BCEB132127E}"/>
                </a:ext>
              </a:extLst>
            </p:cNvPr>
            <p:cNvSpPr txBox="1"/>
            <p:nvPr/>
          </p:nvSpPr>
          <p:spPr>
            <a:xfrm>
              <a:off x="6931382" y="2800933"/>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Spawn( )</a:t>
              </a:r>
            </a:p>
          </p:txBody>
        </p:sp>
      </p:grpSp>
      <p:sp>
        <p:nvSpPr>
          <p:cNvPr id="94" name="Oval 93">
            <a:extLst>
              <a:ext uri="{FF2B5EF4-FFF2-40B4-BE49-F238E27FC236}">
                <a16:creationId xmlns:a16="http://schemas.microsoft.com/office/drawing/2014/main" id="{DB4028C8-1A50-42D5-B33D-47F391484187}"/>
              </a:ext>
            </a:extLst>
          </p:cNvPr>
          <p:cNvSpPr/>
          <p:nvPr/>
        </p:nvSpPr>
        <p:spPr bwMode="auto">
          <a:xfrm>
            <a:off x="9258283" y="219016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C13D7E69-905F-4D92-812B-6938261DF89F}"/>
              </a:ext>
            </a:extLst>
          </p:cNvPr>
          <p:cNvSpPr/>
          <p:nvPr/>
        </p:nvSpPr>
        <p:spPr>
          <a:xfrm>
            <a:off x="5058825" y="6393379"/>
            <a:ext cx="5609175" cy="369332"/>
          </a:xfrm>
          <a:prstGeom prst="rect">
            <a:avLst/>
          </a:prstGeom>
        </p:spPr>
        <p:txBody>
          <a:bodyPr wrap="square">
            <a:spAutoFit/>
          </a:bodyPr>
          <a:lstStyle/>
          <a:p>
            <a:r>
              <a:rPr lang="en-US" sz="1800">
                <a:solidFill>
                  <a:schemeClr val="bg1"/>
                </a:solidFill>
              </a:rPr>
              <a:t>Virtually identical to Service Fabric Reliable Actors</a:t>
            </a:r>
          </a:p>
        </p:txBody>
      </p:sp>
    </p:spTree>
    <p:extLst>
      <p:ext uri="{BB962C8B-B14F-4D97-AF65-F5344CB8AC3E}">
        <p14:creationId xmlns:p14="http://schemas.microsoft.com/office/powerpoint/2010/main" val="2973467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5"/>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500"/>
                                        <p:tgtEl>
                                          <p:spTgt spid="156"/>
                                        </p:tgtEl>
                                      </p:cBhvr>
                                    </p:animEffect>
                                  </p:childTnLst>
                                </p:cTn>
                              </p:par>
                              <p:par>
                                <p:cTn id="13" presetID="42" presetClass="path" presetSubtype="0" decel="100000" fill="hold" grpId="1" nodeType="withEffect">
                                  <p:stCondLst>
                                    <p:cond delay="0"/>
                                  </p:stCondLst>
                                  <p:childTnLst>
                                    <p:animMotion origin="layout" path="M 4.16667E-6 -1.11111E-6 L 4.16667E-6 0.03773 " pathEditMode="relative" rAng="0" ptsTypes="AA">
                                      <p:cBhvr>
                                        <p:cTn id="14" dur="750" spd="-100000" fill="hold"/>
                                        <p:tgtEl>
                                          <p:spTgt spid="156"/>
                                        </p:tgtEl>
                                        <p:attrNameLst>
                                          <p:attrName>ppt_x</p:attrName>
                                          <p:attrName>ppt_y</p:attrName>
                                        </p:attrNameLst>
                                      </p:cBhvr>
                                      <p:rCtr x="0" y="1875"/>
                                    </p:animMotion>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grpId="1" nodeType="withEffect">
                                  <p:stCondLst>
                                    <p:cond delay="0"/>
                                  </p:stCondLst>
                                  <p:childTnLst>
                                    <p:animMotion origin="layout" path="M 3.95833E-6 -1.11111E-6 L 3.95833E-6 0.03773 " pathEditMode="relative" rAng="0" ptsTypes="AA">
                                      <p:cBhvr>
                                        <p:cTn id="19" dur="750" spd="-100000" fill="hold"/>
                                        <p:tgtEl>
                                          <p:spTgt spid="30"/>
                                        </p:tgtEl>
                                        <p:attrNameLst>
                                          <p:attrName>ppt_x</p:attrName>
                                          <p:attrName>ppt_y</p:attrName>
                                        </p:attrNameLst>
                                      </p:cBhvr>
                                      <p:rCtr x="0" y="1875"/>
                                    </p:animMotion>
                                  </p:childTnLst>
                                </p:cTn>
                              </p:par>
                              <p:par>
                                <p:cTn id="20" presetID="10" presetClass="entr" presetSubtype="0" fill="hold"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200"/>
                                  </p:stCondLst>
                                  <p:childTnLst>
                                    <p:animMotion origin="layout" path="M 1.04167E-6 3.33333E-6 L 1.04167E-6 0.03773 " pathEditMode="relative" rAng="0" ptsTypes="AA">
                                      <p:cBhvr>
                                        <p:cTn id="24" dur="750" spd="-100000" fill="hold"/>
                                        <p:tgtEl>
                                          <p:spTgt spid="2"/>
                                        </p:tgtEl>
                                        <p:attrNameLst>
                                          <p:attrName>ppt_x</p:attrName>
                                          <p:attrName>ppt_y</p:attrName>
                                        </p:attrNameLst>
                                      </p:cBhvr>
                                      <p:rCtr x="0" y="1875"/>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42" presetClass="path" presetSubtype="0" decel="100000" fill="hold" nodeType="withEffect">
                                  <p:stCondLst>
                                    <p:cond delay="0"/>
                                  </p:stCondLst>
                                  <p:childTnLst>
                                    <p:animMotion origin="layout" path="M 4.16667E-6 -1.11111E-6 L 4.16667E-6 0.03773 " pathEditMode="relative" rAng="0" ptsTypes="AA">
                                      <p:cBhvr>
                                        <p:cTn id="31" dur="750" spd="-100000" fill="hold"/>
                                        <p:tgtEl>
                                          <p:spTgt spid="86"/>
                                        </p:tgtEl>
                                        <p:attrNameLst>
                                          <p:attrName>ppt_x</p:attrName>
                                          <p:attrName>ppt_y</p:attrName>
                                        </p:attrNameLst>
                                      </p:cBhvr>
                                      <p:rCtr x="0" y="1875"/>
                                    </p:animMotion>
                                  </p:childTnLst>
                                </p:cTn>
                              </p:par>
                              <p:par>
                                <p:cTn id="32" presetID="10" presetClass="entr" presetSubtype="0" fill="hold" grpId="0" nodeType="withEffect">
                                  <p:stCondLst>
                                    <p:cond delay="25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42" presetClass="path" presetSubtype="0" decel="100000" fill="hold" grpId="1" nodeType="withEffect">
                                  <p:stCondLst>
                                    <p:cond delay="200"/>
                                  </p:stCondLst>
                                  <p:childTnLst>
                                    <p:animMotion origin="layout" path="M 4.16667E-6 -1.11111E-6 L 4.16667E-6 0.03773 " pathEditMode="relative" rAng="0" ptsTypes="AA">
                                      <p:cBhvr>
                                        <p:cTn id="36" dur="750" spd="-100000" fill="hold"/>
                                        <p:tgtEl>
                                          <p:spTgt spid="70"/>
                                        </p:tgtEl>
                                        <p:attrNameLst>
                                          <p:attrName>ppt_x</p:attrName>
                                          <p:attrName>ppt_y</p:attrName>
                                        </p:attrNameLst>
                                      </p:cBhvr>
                                      <p:rCtr x="0" y="1875"/>
                                    </p:animMotion>
                                  </p:childTnLst>
                                </p:cTn>
                              </p:par>
                              <p:par>
                                <p:cTn id="37" presetID="22" presetClass="entr" presetSubtype="4" fill="hold" grpId="0" nodeType="withEffect">
                                  <p:stCondLst>
                                    <p:cond delay="20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500"/>
                                        <p:tgtEl>
                                          <p:spTgt spid="94"/>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77"/>
                                        </p:tgtEl>
                                        <p:attrNameLst>
                                          <p:attrName>style.visibility</p:attrName>
                                        </p:attrNameLst>
                                      </p:cBhvr>
                                      <p:to>
                                        <p:strVal val="visible"/>
                                      </p:to>
                                    </p:set>
                                    <p:animEffect transition="in" filter="fade">
                                      <p:cBhvr>
                                        <p:cTn id="45" dur="500"/>
                                        <p:tgtEl>
                                          <p:spTgt spid="77"/>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78"/>
                                        </p:tgtEl>
                                        <p:attrNameLst>
                                          <p:attrName>style.visibility</p:attrName>
                                        </p:attrNameLst>
                                      </p:cBhvr>
                                      <p:to>
                                        <p:strVal val="visible"/>
                                      </p:to>
                                    </p:set>
                                    <p:animEffect transition="in" filter="fade">
                                      <p:cBhvr>
                                        <p:cTn id="48" dur="500"/>
                                        <p:tgtEl>
                                          <p:spTgt spid="78"/>
                                        </p:tgtEl>
                                      </p:cBhvr>
                                    </p:animEffect>
                                  </p:childTnLst>
                                </p:cTn>
                              </p:par>
                              <p:par>
                                <p:cTn id="49" presetID="10" presetClass="entr" presetSubtype="0" fill="hold" grpId="0" nodeType="withEffect">
                                  <p:stCondLst>
                                    <p:cond delay="75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grpId="0" nodeType="withEffect">
                                  <p:stCondLst>
                                    <p:cond delay="1000"/>
                                  </p:stCondLst>
                                  <p:childTnLst>
                                    <p:set>
                                      <p:cBhvr>
                                        <p:cTn id="53" dur="1" fill="hold">
                                          <p:stCondLst>
                                            <p:cond delay="0"/>
                                          </p:stCondLst>
                                        </p:cTn>
                                        <p:tgtEl>
                                          <p:spTgt spid="80"/>
                                        </p:tgtEl>
                                        <p:attrNameLst>
                                          <p:attrName>style.visibility</p:attrName>
                                        </p:attrNameLst>
                                      </p:cBhvr>
                                      <p:to>
                                        <p:strVal val="visible"/>
                                      </p:to>
                                    </p:set>
                                    <p:animEffect transition="in" filter="fade">
                                      <p:cBhvr>
                                        <p:cTn id="54" dur="500"/>
                                        <p:tgtEl>
                                          <p:spTgt spid="80"/>
                                        </p:tgtEl>
                                      </p:cBhvr>
                                    </p:animEffect>
                                  </p:childTnLst>
                                </p:cTn>
                              </p:par>
                              <p:par>
                                <p:cTn id="55" presetID="10" presetClass="entr" presetSubtype="0" fill="hold" grpId="0" nodeType="withEffect">
                                  <p:stCondLst>
                                    <p:cond delay="125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fade">
                                      <p:cBhvr>
                                        <p:cTn id="62" dur="500"/>
                                        <p:tgtEl>
                                          <p:spTgt spid="71"/>
                                        </p:tgtEl>
                                      </p:cBhvr>
                                    </p:animEffect>
                                  </p:childTnLst>
                                </p:cTn>
                              </p:par>
                              <p:par>
                                <p:cTn id="63" presetID="42" presetClass="path" presetSubtype="0" decel="100000" fill="hold" grpId="1" nodeType="withEffect">
                                  <p:stCondLst>
                                    <p:cond delay="0"/>
                                  </p:stCondLst>
                                  <p:childTnLst>
                                    <p:animMotion origin="layout" path="M 4.16667E-6 -1.11111E-6 L 4.16667E-6 0.03773 " pathEditMode="relative" rAng="0" ptsTypes="AA">
                                      <p:cBhvr>
                                        <p:cTn id="64" dur="750" spd="-100000" fill="hold"/>
                                        <p:tgtEl>
                                          <p:spTgt spid="71"/>
                                        </p:tgtEl>
                                        <p:attrNameLst>
                                          <p:attrName>ppt_x</p:attrName>
                                          <p:attrName>ppt_y</p:attrName>
                                        </p:attrNameLst>
                                      </p:cBhvr>
                                      <p:rCtr x="0" y="1875"/>
                                    </p:animMotion>
                                  </p:childTnLst>
                                </p:cTn>
                              </p:par>
                              <p:par>
                                <p:cTn id="65" presetID="10" presetClass="entr" presetSubtype="0" fill="hold" grpId="0" nodeType="withEffect">
                                  <p:stCondLst>
                                    <p:cond delay="20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500"/>
                                        <p:tgtEl>
                                          <p:spTgt spid="76"/>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par>
                                <p:cTn id="71" presetID="10" presetClass="entr" presetSubtype="0" fill="hold" grpId="0" nodeType="withEffect">
                                  <p:stCondLst>
                                    <p:cond delay="300"/>
                                  </p:stCondLst>
                                  <p:childTnLst>
                                    <p:set>
                                      <p:cBhvr>
                                        <p:cTn id="72" dur="1" fill="hold">
                                          <p:stCondLst>
                                            <p:cond delay="0"/>
                                          </p:stCondLst>
                                        </p:cTn>
                                        <p:tgtEl>
                                          <p:spTgt spid="75"/>
                                        </p:tgtEl>
                                        <p:attrNameLst>
                                          <p:attrName>style.visibility</p:attrName>
                                        </p:attrNameLst>
                                      </p:cBhvr>
                                      <p:to>
                                        <p:strVal val="visible"/>
                                      </p:to>
                                    </p:set>
                                    <p:animEffect transition="in" filter="fade">
                                      <p:cBhvr>
                                        <p:cTn id="73" dur="500"/>
                                        <p:tgtEl>
                                          <p:spTgt spid="75"/>
                                        </p:tgtEl>
                                      </p:cBhvr>
                                    </p:animEffect>
                                  </p:childTnLst>
                                </p:cTn>
                              </p:par>
                              <p:par>
                                <p:cTn id="74" presetID="10" presetClass="entr" presetSubtype="0" fill="hold" grpId="0" nodeType="withEffect">
                                  <p:stCondLst>
                                    <p:cond delay="35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400"/>
                                  </p:stCondLst>
                                  <p:childTnLst>
                                    <p:set>
                                      <p:cBhvr>
                                        <p:cTn id="78" dur="1" fill="hold">
                                          <p:stCondLst>
                                            <p:cond delay="0"/>
                                          </p:stCondLst>
                                        </p:cTn>
                                        <p:tgtEl>
                                          <p:spTgt spid="82"/>
                                        </p:tgtEl>
                                        <p:attrNameLst>
                                          <p:attrName>style.visibility</p:attrName>
                                        </p:attrNameLst>
                                      </p:cBhvr>
                                      <p:to>
                                        <p:strVal val="visible"/>
                                      </p:to>
                                    </p:set>
                                    <p:animEffect transition="in" filter="fade">
                                      <p:cBhvr>
                                        <p:cTn id="79" dur="500"/>
                                        <p:tgtEl>
                                          <p:spTgt spid="82"/>
                                        </p:tgtEl>
                                      </p:cBhvr>
                                    </p:animEffect>
                                  </p:childTnLst>
                                </p:cTn>
                              </p:par>
                              <p:par>
                                <p:cTn id="80" presetID="10" presetClass="entr" presetSubtype="0" fill="hold" grpId="0" nodeType="withEffect">
                                  <p:stCondLst>
                                    <p:cond delay="45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xit" presetSubtype="1" fill="hold" grpId="2" nodeType="clickEffect">
                                  <p:stCondLst>
                                    <p:cond delay="0"/>
                                  </p:stCondLst>
                                  <p:childTnLst>
                                    <p:animEffect transition="out" filter="wipe(up)">
                                      <p:cBhvr>
                                        <p:cTn id="89" dur="500"/>
                                        <p:tgtEl>
                                          <p:spTgt spid="70"/>
                                        </p:tgtEl>
                                      </p:cBhvr>
                                    </p:animEffect>
                                    <p:set>
                                      <p:cBhvr>
                                        <p:cTn id="90" dur="1" fill="hold">
                                          <p:stCondLst>
                                            <p:cond delay="499"/>
                                          </p:stCondLst>
                                        </p:cTn>
                                        <p:tgtEl>
                                          <p:spTgt spid="70"/>
                                        </p:tgtEl>
                                        <p:attrNameLst>
                                          <p:attrName>style.visibility</p:attrName>
                                        </p:attrNameLst>
                                      </p:cBhvr>
                                      <p:to>
                                        <p:strVal val="hidden"/>
                                      </p:to>
                                    </p:set>
                                  </p:childTnLst>
                                </p:cTn>
                              </p:par>
                              <p:par>
                                <p:cTn id="91" presetID="22" presetClass="exit" presetSubtype="1" fill="hold" grpId="1" nodeType="withEffect">
                                  <p:stCondLst>
                                    <p:cond delay="0"/>
                                  </p:stCondLst>
                                  <p:childTnLst>
                                    <p:animEffect transition="out" filter="wipe(up)">
                                      <p:cBhvr>
                                        <p:cTn id="92" dur="500"/>
                                        <p:tgtEl>
                                          <p:spTgt spid="16"/>
                                        </p:tgtEl>
                                      </p:cBhvr>
                                    </p:animEffect>
                                    <p:set>
                                      <p:cBhvr>
                                        <p:cTn id="93" dur="1" fill="hold">
                                          <p:stCondLst>
                                            <p:cond delay="499"/>
                                          </p:stCondLst>
                                        </p:cTn>
                                        <p:tgtEl>
                                          <p:spTgt spid="16"/>
                                        </p:tgtEl>
                                        <p:attrNameLst>
                                          <p:attrName>style.visibility</p:attrName>
                                        </p:attrNameLst>
                                      </p:cBhvr>
                                      <p:to>
                                        <p:strVal val="hidden"/>
                                      </p:to>
                                    </p:set>
                                  </p:childTnLst>
                                </p:cTn>
                              </p:par>
                            </p:childTnLst>
                          </p:cTn>
                        </p:par>
                        <p:par>
                          <p:cTn id="94" fill="hold">
                            <p:stCondLst>
                              <p:cond delay="500"/>
                            </p:stCondLst>
                            <p:childTnLst>
                              <p:par>
                                <p:cTn id="95" presetID="42" presetClass="path" presetSubtype="0" accel="50000" decel="50000" fill="hold" grpId="1" nodeType="afterEffect">
                                  <p:stCondLst>
                                    <p:cond delay="0"/>
                                  </p:stCondLst>
                                  <p:childTnLst>
                                    <p:animMotion origin="layout" path="M 3.33333E-6 1.48148E-6 L -0.02969 0.38958 " pathEditMode="relative" rAng="0" ptsTypes="AA">
                                      <p:cBhvr>
                                        <p:cTn id="96" dur="1250" fill="hold"/>
                                        <p:tgtEl>
                                          <p:spTgt spid="77"/>
                                        </p:tgtEl>
                                        <p:attrNameLst>
                                          <p:attrName>ppt_x</p:attrName>
                                          <p:attrName>ppt_y</p:attrName>
                                        </p:attrNameLst>
                                      </p:cBhvr>
                                      <p:rCtr x="-1484" y="19468"/>
                                    </p:animMotion>
                                  </p:childTnLst>
                                </p:cTn>
                              </p:par>
                              <p:par>
                                <p:cTn id="97" presetID="42" presetClass="path" presetSubtype="0" accel="50000" decel="50000" fill="hold" grpId="1" nodeType="withEffect">
                                  <p:stCondLst>
                                    <p:cond delay="0"/>
                                  </p:stCondLst>
                                  <p:childTnLst>
                                    <p:animMotion origin="layout" path="M -8.33333E-7 -2.59259E-6 L -0.00443 0.54283 " pathEditMode="relative" rAng="0" ptsTypes="AA">
                                      <p:cBhvr>
                                        <p:cTn id="98" dur="1250" fill="hold"/>
                                        <p:tgtEl>
                                          <p:spTgt spid="94"/>
                                        </p:tgtEl>
                                        <p:attrNameLst>
                                          <p:attrName>ppt_x</p:attrName>
                                          <p:attrName>ppt_y</p:attrName>
                                        </p:attrNameLst>
                                      </p:cBhvr>
                                      <p:rCtr x="-221" y="27130"/>
                                    </p:animMotion>
                                  </p:childTnLst>
                                </p:cTn>
                              </p:par>
                              <p:par>
                                <p:cTn id="99" presetID="42" presetClass="path" presetSubtype="0" accel="50000" decel="50000" fill="hold" grpId="1" nodeType="withEffect">
                                  <p:stCondLst>
                                    <p:cond delay="0"/>
                                  </p:stCondLst>
                                  <p:childTnLst>
                                    <p:animMotion origin="layout" path="M 1.25E-6 -2.59259E-6 L 0.08138 0.41991 " pathEditMode="relative" rAng="0" ptsTypes="AA">
                                      <p:cBhvr>
                                        <p:cTn id="100" dur="1250" fill="hold"/>
                                        <p:tgtEl>
                                          <p:spTgt spid="78"/>
                                        </p:tgtEl>
                                        <p:attrNameLst>
                                          <p:attrName>ppt_x</p:attrName>
                                          <p:attrName>ppt_y</p:attrName>
                                        </p:attrNameLst>
                                      </p:cBhvr>
                                      <p:rCtr x="4062" y="20995"/>
                                    </p:animMotion>
                                  </p:childTnLst>
                                </p:cTn>
                              </p:par>
                              <p:par>
                                <p:cTn id="101" presetID="42" presetClass="path" presetSubtype="0" accel="50000" decel="50000" fill="hold" grpId="1" nodeType="withEffect">
                                  <p:stCondLst>
                                    <p:cond delay="0"/>
                                  </p:stCondLst>
                                  <p:childTnLst>
                                    <p:animMotion origin="layout" path="M 3.95833E-6 2.96296E-6 L 3.95833E-6 0.25 " pathEditMode="relative" rAng="0" ptsTypes="AA">
                                      <p:cBhvr>
                                        <p:cTn id="102" dur="1250" fill="hold"/>
                                        <p:tgtEl>
                                          <p:spTgt spid="79"/>
                                        </p:tgtEl>
                                        <p:attrNameLst>
                                          <p:attrName>ppt_x</p:attrName>
                                          <p:attrName>ppt_y</p:attrName>
                                        </p:attrNameLst>
                                      </p:cBhvr>
                                      <p:rCtr x="0" y="12500"/>
                                    </p:animMotion>
                                  </p:childTnLst>
                                </p:cTn>
                              </p:par>
                              <p:par>
                                <p:cTn id="103" presetID="42" presetClass="path" presetSubtype="0" accel="50000" decel="50000" fill="hold" grpId="1" nodeType="withEffect">
                                  <p:stCondLst>
                                    <p:cond delay="0"/>
                                  </p:stCondLst>
                                  <p:childTnLst>
                                    <p:animMotion origin="layout" path="M 4.16667E-7 -3.33333E-6 L 0.00469 0.2169 " pathEditMode="relative" rAng="0" ptsTypes="AA">
                                      <p:cBhvr>
                                        <p:cTn id="104" dur="1250" fill="hold"/>
                                        <p:tgtEl>
                                          <p:spTgt spid="80"/>
                                        </p:tgtEl>
                                        <p:attrNameLst>
                                          <p:attrName>ppt_x</p:attrName>
                                          <p:attrName>ppt_y</p:attrName>
                                        </p:attrNameLst>
                                      </p:cBhvr>
                                      <p:rCtr x="234" y="10833"/>
                                    </p:animMotion>
                                  </p:childTnLst>
                                </p:cTn>
                              </p:par>
                              <p:par>
                                <p:cTn id="105" presetID="42" presetClass="path" presetSubtype="0" accel="50000" decel="50000" fill="hold" grpId="1" nodeType="withEffect">
                                  <p:stCondLst>
                                    <p:cond delay="0"/>
                                  </p:stCondLst>
                                  <p:childTnLst>
                                    <p:animMotion origin="layout" path="M -4.79167E-6 -3.33333E-6 L 0.00704 0.26968 " pathEditMode="relative" rAng="0" ptsTypes="AA">
                                      <p:cBhvr>
                                        <p:cTn id="106" dur="1250" fill="hold"/>
                                        <p:tgtEl>
                                          <p:spTgt spid="81"/>
                                        </p:tgtEl>
                                        <p:attrNameLst>
                                          <p:attrName>ppt_x</p:attrName>
                                          <p:attrName>ppt_y</p:attrName>
                                        </p:attrNameLst>
                                      </p:cBhvr>
                                      <p:rCtr x="352" y="13472"/>
                                    </p:animMotion>
                                  </p:childTnLst>
                                </p:cTn>
                              </p:par>
                              <p:par>
                                <p:cTn id="107" presetID="42" presetClass="path" presetSubtype="0" accel="50000" decel="50000" fill="hold" grpId="1" nodeType="withEffect">
                                  <p:stCondLst>
                                    <p:cond delay="0"/>
                                  </p:stCondLst>
                                  <p:childTnLst>
                                    <p:animMotion origin="layout" path="M 3.125E-6 3.33333E-6 L 0.0332 0.23889 " pathEditMode="relative" rAng="0" ptsTypes="AA">
                                      <p:cBhvr>
                                        <p:cTn id="108" dur="1250" fill="hold"/>
                                        <p:tgtEl>
                                          <p:spTgt spid="83"/>
                                        </p:tgtEl>
                                        <p:attrNameLst>
                                          <p:attrName>ppt_x</p:attrName>
                                          <p:attrName>ppt_y</p:attrName>
                                        </p:attrNameLst>
                                      </p:cBhvr>
                                      <p:rCtr x="1654" y="11944"/>
                                    </p:animMotion>
                                  </p:childTnLst>
                                </p:cTn>
                              </p:par>
                              <p:par>
                                <p:cTn id="109" presetID="42" presetClass="path" presetSubtype="0" accel="50000" decel="50000" fill="hold" grpId="1" nodeType="withEffect">
                                  <p:stCondLst>
                                    <p:cond delay="0"/>
                                  </p:stCondLst>
                                  <p:childTnLst>
                                    <p:animMotion origin="layout" path="M 4.58333E-6 1.48148E-6 L 0.00533 0.23264 " pathEditMode="relative" rAng="0" ptsTypes="AA">
                                      <p:cBhvr>
                                        <p:cTn id="110" dur="1250" fill="hold"/>
                                        <p:tgtEl>
                                          <p:spTgt spid="82"/>
                                        </p:tgtEl>
                                        <p:attrNameLst>
                                          <p:attrName>ppt_x</p:attrName>
                                          <p:attrName>ppt_y</p:attrName>
                                        </p:attrNameLst>
                                      </p:cBhvr>
                                      <p:rCtr x="260" y="11620"/>
                                    </p:animMotion>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6" grpId="1" animBg="1"/>
      <p:bldP spid="70" grpId="0" animBg="1"/>
      <p:bldP spid="70" grpId="1" animBg="1"/>
      <p:bldP spid="70" grpId="2" animBg="1"/>
      <p:bldP spid="16" grpId="0" animBg="1"/>
      <p:bldP spid="16" grpId="1" animBg="1"/>
      <p:bldP spid="5" grpId="0"/>
      <p:bldP spid="5" grpId="1"/>
      <p:bldP spid="30" grpId="0" animBg="1"/>
      <p:bldP spid="30" grpId="1" animBg="1"/>
      <p:bldP spid="71" grpId="0" animBg="1"/>
      <p:bldP spid="71" grpId="1" animBg="1"/>
      <p:bldP spid="72" grpId="0" animBg="1"/>
      <p:bldP spid="73" grpId="0" animBg="1"/>
      <p:bldP spid="74" grpId="0" animBg="1"/>
      <p:bldP spid="75" grpId="0" animBg="1"/>
      <p:bldP spid="76" grpId="0"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94" grpId="0" animBg="1"/>
      <p:bldP spid="94" grpId="1" animBg="1"/>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FEE4D6E1-3767-4986-9622-1006DD5BBA9E}"/>
              </a:ext>
            </a:extLst>
          </p:cNvPr>
          <p:cNvGrpSpPr/>
          <p:nvPr/>
        </p:nvGrpSpPr>
        <p:grpSpPr>
          <a:xfrm>
            <a:off x="8709829" y="3552373"/>
            <a:ext cx="2899559" cy="2865890"/>
            <a:chOff x="8709829" y="3698423"/>
            <a:chExt cx="2899559" cy="2865890"/>
          </a:xfrm>
        </p:grpSpPr>
        <p:sp>
          <p:nvSpPr>
            <p:cNvPr id="122" name="Rounded Rectangle 5">
              <a:extLst>
                <a:ext uri="{FF2B5EF4-FFF2-40B4-BE49-F238E27FC236}">
                  <a16:creationId xmlns:a16="http://schemas.microsoft.com/office/drawing/2014/main" id="{940AC241-872C-4639-A2B9-12EDB6D82EB5}"/>
                </a:ext>
              </a:extLst>
            </p:cNvPr>
            <p:cNvSpPr/>
            <p:nvPr/>
          </p:nvSpPr>
          <p:spPr bwMode="auto">
            <a:xfrm>
              <a:off x="8709829" y="3698423"/>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Y</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123" name="Group 122">
              <a:extLst>
                <a:ext uri="{FF2B5EF4-FFF2-40B4-BE49-F238E27FC236}">
                  <a16:creationId xmlns:a16="http://schemas.microsoft.com/office/drawing/2014/main" id="{9EA2A4B9-0E6C-4F91-9A87-423601899D83}"/>
                </a:ext>
              </a:extLst>
            </p:cNvPr>
            <p:cNvGrpSpPr/>
            <p:nvPr/>
          </p:nvGrpSpPr>
          <p:grpSpPr>
            <a:xfrm>
              <a:off x="8989716" y="4242287"/>
              <a:ext cx="2339785" cy="2044863"/>
              <a:chOff x="8909050" y="2608824"/>
              <a:chExt cx="2339785" cy="2044863"/>
            </a:xfrm>
          </p:grpSpPr>
          <p:grpSp>
            <p:nvGrpSpPr>
              <p:cNvPr id="124" name="Group 123">
                <a:extLst>
                  <a:ext uri="{FF2B5EF4-FFF2-40B4-BE49-F238E27FC236}">
                    <a16:creationId xmlns:a16="http://schemas.microsoft.com/office/drawing/2014/main" id="{1101A1AE-675C-4CC4-88BD-7550D0ECA8A4}"/>
                  </a:ext>
                </a:extLst>
              </p:cNvPr>
              <p:cNvGrpSpPr/>
              <p:nvPr/>
            </p:nvGrpSpPr>
            <p:grpSpPr>
              <a:xfrm>
                <a:off x="8909050" y="3140908"/>
                <a:ext cx="980695" cy="980695"/>
                <a:chOff x="7552123" y="135561"/>
                <a:chExt cx="1737360" cy="1737360"/>
              </a:xfrm>
            </p:grpSpPr>
            <p:sp>
              <p:nvSpPr>
                <p:cNvPr id="140" name="Rounded Rectangle 5">
                  <a:extLst>
                    <a:ext uri="{FF2B5EF4-FFF2-40B4-BE49-F238E27FC236}">
                      <a16:creationId xmlns:a16="http://schemas.microsoft.com/office/drawing/2014/main" id="{5EB8F836-6842-4588-8918-592EDB2D153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41" name="Graphic 140">
                  <a:extLst>
                    <a:ext uri="{FF2B5EF4-FFF2-40B4-BE49-F238E27FC236}">
                      <a16:creationId xmlns:a16="http://schemas.microsoft.com/office/drawing/2014/main" id="{20611849-613B-4685-BCC0-B2C7674970C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5" name="Group 124">
                <a:extLst>
                  <a:ext uri="{FF2B5EF4-FFF2-40B4-BE49-F238E27FC236}">
                    <a16:creationId xmlns:a16="http://schemas.microsoft.com/office/drawing/2014/main" id="{90431E4F-FBD0-4EE5-972A-EBB8A4CF0524}"/>
                  </a:ext>
                </a:extLst>
              </p:cNvPr>
              <p:cNvGrpSpPr/>
              <p:nvPr/>
            </p:nvGrpSpPr>
            <p:grpSpPr>
              <a:xfrm>
                <a:off x="10268140" y="2608824"/>
                <a:ext cx="980695" cy="2044863"/>
                <a:chOff x="10268140" y="2542149"/>
                <a:chExt cx="980695" cy="2044863"/>
              </a:xfrm>
            </p:grpSpPr>
            <p:grpSp>
              <p:nvGrpSpPr>
                <p:cNvPr id="126" name="Group 125">
                  <a:extLst>
                    <a:ext uri="{FF2B5EF4-FFF2-40B4-BE49-F238E27FC236}">
                      <a16:creationId xmlns:a16="http://schemas.microsoft.com/office/drawing/2014/main" id="{F7D2B44C-FE6A-40A0-BE02-13DA4764ADA3}"/>
                    </a:ext>
                  </a:extLst>
                </p:cNvPr>
                <p:cNvGrpSpPr/>
                <p:nvPr/>
              </p:nvGrpSpPr>
              <p:grpSpPr>
                <a:xfrm>
                  <a:off x="10268140" y="2542149"/>
                  <a:ext cx="980695" cy="980695"/>
                  <a:chOff x="0" y="7898135"/>
                  <a:chExt cx="1737360" cy="1737360"/>
                </a:xfrm>
              </p:grpSpPr>
              <p:sp>
                <p:nvSpPr>
                  <p:cNvPr id="134" name="Rounded Rectangle 5">
                    <a:extLst>
                      <a:ext uri="{FF2B5EF4-FFF2-40B4-BE49-F238E27FC236}">
                        <a16:creationId xmlns:a16="http://schemas.microsoft.com/office/drawing/2014/main" id="{6A8BBEE4-5D7B-49B3-9F4A-8C8D7A65D115}"/>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C</a:t>
                    </a:r>
                  </a:p>
                </p:txBody>
              </p:sp>
              <p:grpSp>
                <p:nvGrpSpPr>
                  <p:cNvPr id="135" name="app development" descr="application development">
                    <a:extLst>
                      <a:ext uri="{FF2B5EF4-FFF2-40B4-BE49-F238E27FC236}">
                        <a16:creationId xmlns:a16="http://schemas.microsoft.com/office/drawing/2014/main" id="{7BAE5F59-BFDC-4F82-A9DD-B9EF6C17F591}"/>
                      </a:ext>
                    </a:extLst>
                  </p:cNvPr>
                  <p:cNvGrpSpPr/>
                  <p:nvPr/>
                </p:nvGrpSpPr>
                <p:grpSpPr>
                  <a:xfrm>
                    <a:off x="618470" y="8439646"/>
                    <a:ext cx="500421" cy="301755"/>
                    <a:chOff x="1619314" y="4920550"/>
                    <a:chExt cx="500421" cy="301755"/>
                  </a:xfrm>
                </p:grpSpPr>
                <p:sp>
                  <p:nvSpPr>
                    <p:cNvPr id="136" name="Freeform: Shape 135">
                      <a:extLst>
                        <a:ext uri="{FF2B5EF4-FFF2-40B4-BE49-F238E27FC236}">
                          <a16:creationId xmlns:a16="http://schemas.microsoft.com/office/drawing/2014/main" id="{5F9EC395-BC75-4CCA-81C2-F9ADB4ECEAE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1A78304-953D-45DC-9333-B1674EC65F3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22FD549-B314-4C3D-8E82-1E9AD9841C0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DC3F4B7-B0C5-4C75-8CDF-C6B3433F041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7" name="Group 126">
                  <a:extLst>
                    <a:ext uri="{FF2B5EF4-FFF2-40B4-BE49-F238E27FC236}">
                      <a16:creationId xmlns:a16="http://schemas.microsoft.com/office/drawing/2014/main" id="{992BE083-9E65-4BDB-B156-D1B74CC85590}"/>
                    </a:ext>
                  </a:extLst>
                </p:cNvPr>
                <p:cNvGrpSpPr/>
                <p:nvPr/>
              </p:nvGrpSpPr>
              <p:grpSpPr>
                <a:xfrm>
                  <a:off x="10268140" y="3606317"/>
                  <a:ext cx="980695" cy="980695"/>
                  <a:chOff x="0" y="7898135"/>
                  <a:chExt cx="1737360" cy="1737360"/>
                </a:xfrm>
              </p:grpSpPr>
              <p:sp>
                <p:nvSpPr>
                  <p:cNvPr id="128" name="Rounded Rectangle 5">
                    <a:extLst>
                      <a:ext uri="{FF2B5EF4-FFF2-40B4-BE49-F238E27FC236}">
                        <a16:creationId xmlns:a16="http://schemas.microsoft.com/office/drawing/2014/main" id="{69DA2B07-C0A2-4F55-A641-B9B38BC3D48B}"/>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D</a:t>
                    </a:r>
                  </a:p>
                </p:txBody>
              </p:sp>
              <p:grpSp>
                <p:nvGrpSpPr>
                  <p:cNvPr id="129" name="app development" descr="application development">
                    <a:extLst>
                      <a:ext uri="{FF2B5EF4-FFF2-40B4-BE49-F238E27FC236}">
                        <a16:creationId xmlns:a16="http://schemas.microsoft.com/office/drawing/2014/main" id="{DD285B78-69A2-4119-92CD-D6580F6D61C8}"/>
                      </a:ext>
                    </a:extLst>
                  </p:cNvPr>
                  <p:cNvGrpSpPr/>
                  <p:nvPr/>
                </p:nvGrpSpPr>
                <p:grpSpPr>
                  <a:xfrm>
                    <a:off x="618470" y="8439646"/>
                    <a:ext cx="500421" cy="301755"/>
                    <a:chOff x="1619314" y="4920550"/>
                    <a:chExt cx="500421" cy="301755"/>
                  </a:xfrm>
                </p:grpSpPr>
                <p:sp>
                  <p:nvSpPr>
                    <p:cNvPr id="130" name="Freeform: Shape 129">
                      <a:extLst>
                        <a:ext uri="{FF2B5EF4-FFF2-40B4-BE49-F238E27FC236}">
                          <a16:creationId xmlns:a16="http://schemas.microsoft.com/office/drawing/2014/main" id="{3B98920B-13BF-445B-AD76-017AE89D872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BA9D59A3-1A6D-4BA6-B3A8-DE473726AFB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84266EE-E141-44FA-9423-C835AD1F74F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7E30A57-B647-4D58-8FE8-ABD2209053C2}"/>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grpSp>
      </p:grpSp>
      <p:sp>
        <p:nvSpPr>
          <p:cNvPr id="171" name="Rectangle 170">
            <a:extLst>
              <a:ext uri="{FF2B5EF4-FFF2-40B4-BE49-F238E27FC236}">
                <a16:creationId xmlns:a16="http://schemas.microsoft.com/office/drawing/2014/main" id="{CC3D8377-4BC6-4BFB-94FE-A1A7989E9C0A}"/>
              </a:ext>
            </a:extLst>
          </p:cNvPr>
          <p:cNvSpPr/>
          <p:nvPr/>
        </p:nvSpPr>
        <p:spPr bwMode="auto">
          <a:xfrm>
            <a:off x="8591550" y="3438526"/>
            <a:ext cx="3200400" cy="304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5FAAAB9A-21F1-4314-92A6-A63B48591BE8}"/>
              </a:ext>
            </a:extLst>
          </p:cNvPr>
          <p:cNvGrpSpPr/>
          <p:nvPr/>
        </p:nvGrpSpPr>
        <p:grpSpPr>
          <a:xfrm>
            <a:off x="8709829" y="439738"/>
            <a:ext cx="2899559" cy="2865890"/>
            <a:chOff x="8709829" y="439738"/>
            <a:chExt cx="2899559" cy="2865890"/>
          </a:xfrm>
        </p:grpSpPr>
        <p:sp>
          <p:nvSpPr>
            <p:cNvPr id="4" name="Rounded Rectangle 5">
              <a:extLst>
                <a:ext uri="{FF2B5EF4-FFF2-40B4-BE49-F238E27FC236}">
                  <a16:creationId xmlns:a16="http://schemas.microsoft.com/office/drawing/2014/main" id="{2B7D0215-44A1-4B2F-AE8F-44683C0E0F54}"/>
                </a:ext>
              </a:extLst>
            </p:cNvPr>
            <p:cNvSpPr/>
            <p:nvPr/>
          </p:nvSpPr>
          <p:spPr bwMode="auto">
            <a:xfrm>
              <a:off x="8709829" y="439738"/>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X</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98" name="Group 97">
              <a:extLst>
                <a:ext uri="{FF2B5EF4-FFF2-40B4-BE49-F238E27FC236}">
                  <a16:creationId xmlns:a16="http://schemas.microsoft.com/office/drawing/2014/main" id="{01DF323B-F431-424D-A8CA-E239B24A8C2B}"/>
                </a:ext>
              </a:extLst>
            </p:cNvPr>
            <p:cNvGrpSpPr/>
            <p:nvPr/>
          </p:nvGrpSpPr>
          <p:grpSpPr>
            <a:xfrm>
              <a:off x="8989716" y="1515686"/>
              <a:ext cx="980695" cy="980695"/>
              <a:chOff x="7552123" y="135561"/>
              <a:chExt cx="1737360" cy="1737360"/>
            </a:xfrm>
          </p:grpSpPr>
          <p:sp>
            <p:nvSpPr>
              <p:cNvPr id="100" name="Rounded Rectangle 5">
                <a:extLst>
                  <a:ext uri="{FF2B5EF4-FFF2-40B4-BE49-F238E27FC236}">
                    <a16:creationId xmlns:a16="http://schemas.microsoft.com/office/drawing/2014/main" id="{93C0C07B-EFAC-41A5-ADB8-F1EEEF0079E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01" name="Graphic 100">
                <a:extLst>
                  <a:ext uri="{FF2B5EF4-FFF2-40B4-BE49-F238E27FC236}">
                    <a16:creationId xmlns:a16="http://schemas.microsoft.com/office/drawing/2014/main" id="{93C4DE8D-EF9C-4712-A592-46247ECC785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0" name="Group 119">
              <a:extLst>
                <a:ext uri="{FF2B5EF4-FFF2-40B4-BE49-F238E27FC236}">
                  <a16:creationId xmlns:a16="http://schemas.microsoft.com/office/drawing/2014/main" id="{3C2CEC6E-6568-4747-9074-F6A69692049B}"/>
                </a:ext>
              </a:extLst>
            </p:cNvPr>
            <p:cNvGrpSpPr/>
            <p:nvPr/>
          </p:nvGrpSpPr>
          <p:grpSpPr>
            <a:xfrm>
              <a:off x="10348806" y="983602"/>
              <a:ext cx="980695" cy="2044863"/>
              <a:chOff x="10268140" y="2542149"/>
              <a:chExt cx="980695" cy="2044863"/>
            </a:xfrm>
          </p:grpSpPr>
          <p:grpSp>
            <p:nvGrpSpPr>
              <p:cNvPr id="105" name="Group 104">
                <a:extLst>
                  <a:ext uri="{FF2B5EF4-FFF2-40B4-BE49-F238E27FC236}">
                    <a16:creationId xmlns:a16="http://schemas.microsoft.com/office/drawing/2014/main" id="{4E5E1150-2BE1-4D69-8737-5011D8FD0BE3}"/>
                  </a:ext>
                </a:extLst>
              </p:cNvPr>
              <p:cNvGrpSpPr/>
              <p:nvPr/>
            </p:nvGrpSpPr>
            <p:grpSpPr>
              <a:xfrm>
                <a:off x="10268140" y="2542149"/>
                <a:ext cx="980695" cy="980695"/>
                <a:chOff x="0" y="7898135"/>
                <a:chExt cx="1737360" cy="1737360"/>
              </a:xfrm>
            </p:grpSpPr>
            <p:sp>
              <p:nvSpPr>
                <p:cNvPr id="106" name="Rounded Rectangle 5">
                  <a:extLst>
                    <a:ext uri="{FF2B5EF4-FFF2-40B4-BE49-F238E27FC236}">
                      <a16:creationId xmlns:a16="http://schemas.microsoft.com/office/drawing/2014/main" id="{8F1FFD19-3867-4F06-BFA6-F957FEDAA12F}"/>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A</a:t>
                  </a:r>
                </a:p>
              </p:txBody>
            </p:sp>
            <p:grpSp>
              <p:nvGrpSpPr>
                <p:cNvPr id="107" name="app development" descr="application development">
                  <a:extLst>
                    <a:ext uri="{FF2B5EF4-FFF2-40B4-BE49-F238E27FC236}">
                      <a16:creationId xmlns:a16="http://schemas.microsoft.com/office/drawing/2014/main" id="{22BE0249-F9AF-4685-A58D-3FA3DA3906BB}"/>
                    </a:ext>
                  </a:extLst>
                </p:cNvPr>
                <p:cNvGrpSpPr/>
                <p:nvPr/>
              </p:nvGrpSpPr>
              <p:grpSpPr>
                <a:xfrm>
                  <a:off x="618470" y="8439646"/>
                  <a:ext cx="500421" cy="301755"/>
                  <a:chOff x="1619314" y="4920550"/>
                  <a:chExt cx="500421" cy="301755"/>
                </a:xfrm>
              </p:grpSpPr>
              <p:sp>
                <p:nvSpPr>
                  <p:cNvPr id="108" name="Freeform: Shape 107">
                    <a:extLst>
                      <a:ext uri="{FF2B5EF4-FFF2-40B4-BE49-F238E27FC236}">
                        <a16:creationId xmlns:a16="http://schemas.microsoft.com/office/drawing/2014/main" id="{0ED83235-9128-431B-9B84-4280102C142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ADB147C-451B-4A14-B29A-104827C628C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FB9663E-E2E9-41DF-A118-0464ED344E6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B4BDAB3-BA47-463A-BBE5-05042543153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13" name="Group 112">
                <a:extLst>
                  <a:ext uri="{FF2B5EF4-FFF2-40B4-BE49-F238E27FC236}">
                    <a16:creationId xmlns:a16="http://schemas.microsoft.com/office/drawing/2014/main" id="{9C26952F-517C-4831-95BA-7924ADB3BC14}"/>
                  </a:ext>
                </a:extLst>
              </p:cNvPr>
              <p:cNvGrpSpPr/>
              <p:nvPr/>
            </p:nvGrpSpPr>
            <p:grpSpPr>
              <a:xfrm>
                <a:off x="10268140" y="3606317"/>
                <a:ext cx="980695" cy="980695"/>
                <a:chOff x="0" y="7898135"/>
                <a:chExt cx="1737360" cy="1737360"/>
              </a:xfrm>
            </p:grpSpPr>
            <p:sp>
              <p:nvSpPr>
                <p:cNvPr id="114" name="Rounded Rectangle 5">
                  <a:extLst>
                    <a:ext uri="{FF2B5EF4-FFF2-40B4-BE49-F238E27FC236}">
                      <a16:creationId xmlns:a16="http://schemas.microsoft.com/office/drawing/2014/main" id="{76922F06-C7C8-47E2-A10E-09BF1FFF4D8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B</a:t>
                  </a:r>
                </a:p>
              </p:txBody>
            </p:sp>
            <p:grpSp>
              <p:nvGrpSpPr>
                <p:cNvPr id="115" name="app development" descr="application development">
                  <a:extLst>
                    <a:ext uri="{FF2B5EF4-FFF2-40B4-BE49-F238E27FC236}">
                      <a16:creationId xmlns:a16="http://schemas.microsoft.com/office/drawing/2014/main" id="{E69BA2F6-A947-459B-9DEF-AB68EC28EBB3}"/>
                    </a:ext>
                  </a:extLst>
                </p:cNvPr>
                <p:cNvGrpSpPr/>
                <p:nvPr/>
              </p:nvGrpSpPr>
              <p:grpSpPr>
                <a:xfrm>
                  <a:off x="618470" y="8439646"/>
                  <a:ext cx="500421" cy="301755"/>
                  <a:chOff x="1619314" y="4920550"/>
                  <a:chExt cx="500421" cy="301755"/>
                </a:xfrm>
              </p:grpSpPr>
              <p:sp>
                <p:nvSpPr>
                  <p:cNvPr id="116" name="Freeform: Shape 115">
                    <a:extLst>
                      <a:ext uri="{FF2B5EF4-FFF2-40B4-BE49-F238E27FC236}">
                        <a16:creationId xmlns:a16="http://schemas.microsoft.com/office/drawing/2014/main" id="{E853D7E4-8666-475C-9F5D-7CF64E9237F7}"/>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DC981EA-C498-4CD2-A767-97346E68A44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CC95700-7939-40E9-B7BD-7440E8324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B0DE2A6-4509-4A68-8CA8-57A7FD48982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cxnSp>
          <p:nvCxnSpPr>
            <p:cNvPr id="163" name="Straight Arrow Connector 66">
              <a:extLst>
                <a:ext uri="{FF2B5EF4-FFF2-40B4-BE49-F238E27FC236}">
                  <a16:creationId xmlns:a16="http://schemas.microsoft.com/office/drawing/2014/main" id="{3258208B-D151-4ACF-9494-521F26C7A921}"/>
                </a:ext>
              </a:extLst>
            </p:cNvPr>
            <p:cNvCxnSpPr>
              <a:cxnSpLocks/>
              <a:stCxn id="100" idx="0"/>
            </p:cNvCxnSpPr>
            <p:nvPr/>
          </p:nvCxnSpPr>
          <p:spPr>
            <a:xfrm rot="5400000" flipH="1" flipV="1">
              <a:off x="9769579" y="944925"/>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8276E00-FE31-4C58-A1B7-77A6EE17E7FE}"/>
              </a:ext>
            </a:extLst>
          </p:cNvPr>
          <p:cNvGrpSpPr/>
          <p:nvPr/>
        </p:nvGrpSpPr>
        <p:grpSpPr>
          <a:xfrm>
            <a:off x="818729" y="5126964"/>
            <a:ext cx="4387740" cy="1291299"/>
            <a:chOff x="1074215" y="2331301"/>
            <a:chExt cx="4387740" cy="1291299"/>
          </a:xfrm>
        </p:grpSpPr>
        <p:sp>
          <p:nvSpPr>
            <p:cNvPr id="48" name="TextBox 47">
              <a:extLst>
                <a:ext uri="{FF2B5EF4-FFF2-40B4-BE49-F238E27FC236}">
                  <a16:creationId xmlns:a16="http://schemas.microsoft.com/office/drawing/2014/main" id="{A5C8F78D-A200-48F5-838B-A34693C50734}"/>
                </a:ext>
              </a:extLst>
            </p:cNvPr>
            <p:cNvSpPr txBox="1"/>
            <p:nvPr/>
          </p:nvSpPr>
          <p:spPr>
            <a:xfrm>
              <a:off x="1074215" y="2331301"/>
              <a:ext cx="4387740"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http://localhost:3500/v1.0/actors/MyActors/A/method/update</a:t>
              </a:r>
            </a:p>
          </p:txBody>
        </p:sp>
        <p:sp>
          <p:nvSpPr>
            <p:cNvPr id="53" name="Rectangle 52">
              <a:extLst>
                <a:ext uri="{FF2B5EF4-FFF2-40B4-BE49-F238E27FC236}">
                  <a16:creationId xmlns:a16="http://schemas.microsoft.com/office/drawing/2014/main" id="{AE18FDA1-4771-4580-A37E-18E1D808F321}"/>
                </a:ext>
              </a:extLst>
            </p:cNvPr>
            <p:cNvSpPr/>
            <p:nvPr/>
          </p:nvSpPr>
          <p:spPr bwMode="auto">
            <a:xfrm>
              <a:off x="2569786" y="2884373"/>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62" name="Freeform: Shape 61">
            <a:extLst>
              <a:ext uri="{FF2B5EF4-FFF2-40B4-BE49-F238E27FC236}">
                <a16:creationId xmlns:a16="http://schemas.microsoft.com/office/drawing/2014/main" id="{99795230-B52B-4625-B6AA-2F1CAEB55326}"/>
              </a:ext>
            </a:extLst>
          </p:cNvPr>
          <p:cNvSpPr/>
          <p:nvPr/>
        </p:nvSpPr>
        <p:spPr>
          <a:xfrm>
            <a:off x="584200" y="855663"/>
            <a:ext cx="4424364"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Actors</a:t>
            </a:r>
          </a:p>
        </p:txBody>
      </p:sp>
      <p:sp>
        <p:nvSpPr>
          <p:cNvPr id="63" name="Freeform: Shape 62">
            <a:extLst>
              <a:ext uri="{FF2B5EF4-FFF2-40B4-BE49-F238E27FC236}">
                <a16:creationId xmlns:a16="http://schemas.microsoft.com/office/drawing/2014/main" id="{ECF6C4CB-2172-47C6-8218-D44BB7112A9A}"/>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2" name="Group 71">
            <a:extLst>
              <a:ext uri="{FF2B5EF4-FFF2-40B4-BE49-F238E27FC236}">
                <a16:creationId xmlns:a16="http://schemas.microsoft.com/office/drawing/2014/main" id="{69B39B1B-9B4A-4DD4-AD51-D5B649FA0363}"/>
              </a:ext>
            </a:extLst>
          </p:cNvPr>
          <p:cNvGrpSpPr/>
          <p:nvPr/>
        </p:nvGrpSpPr>
        <p:grpSpPr>
          <a:xfrm>
            <a:off x="584200" y="3331603"/>
            <a:ext cx="1737360" cy="1737360"/>
            <a:chOff x="1486507" y="2197346"/>
            <a:chExt cx="1737360" cy="1737360"/>
          </a:xfrm>
        </p:grpSpPr>
        <p:sp>
          <p:nvSpPr>
            <p:cNvPr id="73" name="Rounded Rectangle 5">
              <a:extLst>
                <a:ext uri="{FF2B5EF4-FFF2-40B4-BE49-F238E27FC236}">
                  <a16:creationId xmlns:a16="http://schemas.microsoft.com/office/drawing/2014/main" id="{76C43FCA-C78D-4D27-872D-D93CF98CF536}"/>
                </a:ext>
              </a:extLst>
            </p:cNvPr>
            <p:cNvSpPr/>
            <p:nvPr/>
          </p:nvSpPr>
          <p:spPr bwMode="auto">
            <a:xfrm>
              <a:off x="1486507" y="219734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App</a:t>
              </a:r>
            </a:p>
          </p:txBody>
        </p:sp>
        <p:grpSp>
          <p:nvGrpSpPr>
            <p:cNvPr id="74" name="app development" descr="application development">
              <a:extLst>
                <a:ext uri="{FF2B5EF4-FFF2-40B4-BE49-F238E27FC236}">
                  <a16:creationId xmlns:a16="http://schemas.microsoft.com/office/drawing/2014/main" id="{A0F6425E-E0CA-40CD-A2A6-BA209624F8BC}"/>
                </a:ext>
              </a:extLst>
            </p:cNvPr>
            <p:cNvGrpSpPr/>
            <p:nvPr/>
          </p:nvGrpSpPr>
          <p:grpSpPr>
            <a:xfrm>
              <a:off x="2101544" y="2754418"/>
              <a:ext cx="500421" cy="301755"/>
              <a:chOff x="1619314" y="4920550"/>
              <a:chExt cx="500421" cy="301755"/>
            </a:xfrm>
          </p:grpSpPr>
          <p:sp>
            <p:nvSpPr>
              <p:cNvPr id="75" name="Freeform: Shape 74">
                <a:extLst>
                  <a:ext uri="{FF2B5EF4-FFF2-40B4-BE49-F238E27FC236}">
                    <a16:creationId xmlns:a16="http://schemas.microsoft.com/office/drawing/2014/main" id="{2FD1DCB8-709F-46A9-A3F3-F4F8F687824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AC0886B-1DBF-41FA-BDCA-7AF1767E43E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C80E6BE-6013-4186-A8A2-98333DDBB81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63CA3E1-DE3D-4869-B0E3-A7BF1A73F9F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79" name="Group 78">
            <a:extLst>
              <a:ext uri="{FF2B5EF4-FFF2-40B4-BE49-F238E27FC236}">
                <a16:creationId xmlns:a16="http://schemas.microsoft.com/office/drawing/2014/main" id="{D35491EE-210B-4B32-B947-3BFCA083AEDA}"/>
              </a:ext>
            </a:extLst>
          </p:cNvPr>
          <p:cNvGrpSpPr/>
          <p:nvPr/>
        </p:nvGrpSpPr>
        <p:grpSpPr>
          <a:xfrm>
            <a:off x="3703637" y="3331603"/>
            <a:ext cx="1737360" cy="1737360"/>
            <a:chOff x="7552123" y="135561"/>
            <a:chExt cx="1737360" cy="1737360"/>
          </a:xfrm>
        </p:grpSpPr>
        <p:sp>
          <p:nvSpPr>
            <p:cNvPr id="80" name="Rounded Rectangle 5">
              <a:extLst>
                <a:ext uri="{FF2B5EF4-FFF2-40B4-BE49-F238E27FC236}">
                  <a16:creationId xmlns:a16="http://schemas.microsoft.com/office/drawing/2014/main" id="{82FB7E65-DA99-4EBF-8EC2-F514C49F001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1" name="Graphic 80">
              <a:extLst>
                <a:ext uri="{FF2B5EF4-FFF2-40B4-BE49-F238E27FC236}">
                  <a16:creationId xmlns:a16="http://schemas.microsoft.com/office/drawing/2014/main" id="{73261B67-974E-4858-913A-15B01D253F7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cxnSp>
        <p:nvCxnSpPr>
          <p:cNvPr id="82" name="Straight Arrow Connector 81">
            <a:extLst>
              <a:ext uri="{FF2B5EF4-FFF2-40B4-BE49-F238E27FC236}">
                <a16:creationId xmlns:a16="http://schemas.microsoft.com/office/drawing/2014/main" id="{605AC672-9A10-402B-AC8E-03215202E066}"/>
              </a:ext>
            </a:extLst>
          </p:cNvPr>
          <p:cNvCxnSpPr>
            <a:cxnSpLocks/>
          </p:cNvCxnSpPr>
          <p:nvPr/>
        </p:nvCxnSpPr>
        <p:spPr>
          <a:xfrm>
            <a:off x="2470150" y="4055609"/>
            <a:ext cx="1051179"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DCF0C21-FF61-4346-9348-5CF9EC1BD11E}"/>
              </a:ext>
            </a:extLst>
          </p:cNvPr>
          <p:cNvCxnSpPr>
            <a:cxnSpLocks/>
          </p:cNvCxnSpPr>
          <p:nvPr/>
        </p:nvCxnSpPr>
        <p:spPr>
          <a:xfrm>
            <a:off x="2470150" y="4274871"/>
            <a:ext cx="1051179"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ED35979-C2E9-4E3E-9027-94825159A953}"/>
              </a:ext>
            </a:extLst>
          </p:cNvPr>
          <p:cNvGrpSpPr/>
          <p:nvPr/>
        </p:nvGrpSpPr>
        <p:grpSpPr>
          <a:xfrm>
            <a:off x="4081970" y="1515686"/>
            <a:ext cx="980695" cy="980695"/>
            <a:chOff x="3978997" y="1804445"/>
            <a:chExt cx="1186641" cy="1186641"/>
          </a:xfrm>
        </p:grpSpPr>
        <p:grpSp>
          <p:nvGrpSpPr>
            <p:cNvPr id="89" name="Group 88">
              <a:extLst>
                <a:ext uri="{FF2B5EF4-FFF2-40B4-BE49-F238E27FC236}">
                  <a16:creationId xmlns:a16="http://schemas.microsoft.com/office/drawing/2014/main" id="{CA097552-AD68-4037-B7A1-A0DBD639F72A}"/>
                </a:ext>
              </a:extLst>
            </p:cNvPr>
            <p:cNvGrpSpPr/>
            <p:nvPr/>
          </p:nvGrpSpPr>
          <p:grpSpPr>
            <a:xfrm>
              <a:off x="3978997" y="1804445"/>
              <a:ext cx="1186641" cy="1186641"/>
              <a:chOff x="7552123" y="135561"/>
              <a:chExt cx="1737360" cy="1737360"/>
            </a:xfrm>
          </p:grpSpPr>
          <p:sp>
            <p:nvSpPr>
              <p:cNvPr id="90" name="Rounded Rectangle 5">
                <a:extLst>
                  <a:ext uri="{FF2B5EF4-FFF2-40B4-BE49-F238E27FC236}">
                    <a16:creationId xmlns:a16="http://schemas.microsoft.com/office/drawing/2014/main" id="{2ED6331B-6BD2-492E-8902-4B0D356D98F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91" name="Graphic 90">
                <a:extLst>
                  <a:ext uri="{FF2B5EF4-FFF2-40B4-BE49-F238E27FC236}">
                    <a16:creationId xmlns:a16="http://schemas.microsoft.com/office/drawing/2014/main" id="{6A52C2CC-1938-47B4-A7F5-C619CB68C64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482085"/>
                <a:ext cx="968499" cy="754245"/>
              </a:xfrm>
              <a:prstGeom prst="rect">
                <a:avLst/>
              </a:prstGeom>
            </p:spPr>
          </p:pic>
        </p:grpSp>
        <p:sp>
          <p:nvSpPr>
            <p:cNvPr id="88" name="Rectangle 87">
              <a:extLst>
                <a:ext uri="{FF2B5EF4-FFF2-40B4-BE49-F238E27FC236}">
                  <a16:creationId xmlns:a16="http://schemas.microsoft.com/office/drawing/2014/main" id="{72A5266D-0E39-49B8-8239-7866EF3B3FF4}"/>
                </a:ext>
              </a:extLst>
            </p:cNvPr>
            <p:cNvSpPr/>
            <p:nvPr/>
          </p:nvSpPr>
          <p:spPr>
            <a:xfrm>
              <a:off x="4238942" y="2553469"/>
              <a:ext cx="666750" cy="2492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900" b="1" spc="-10">
                  <a:solidFill>
                    <a:srgbClr val="0D2192"/>
                  </a:solidFill>
                  <a:latin typeface="Segoe UI"/>
                  <a:cs typeface="Segoe UI" pitchFamily="34" charset="0"/>
                </a:rPr>
                <a:t>Placement</a:t>
              </a:r>
              <a:br>
                <a:rPr lang="en-US" sz="900" b="1" spc="-10">
                  <a:solidFill>
                    <a:srgbClr val="0D2192"/>
                  </a:solidFill>
                  <a:latin typeface="Segoe UI"/>
                  <a:cs typeface="Segoe UI" pitchFamily="34" charset="0"/>
                </a:rPr>
              </a:br>
              <a:r>
                <a:rPr lang="en-US" sz="900" b="1" spc="-10">
                  <a:solidFill>
                    <a:srgbClr val="0D2192"/>
                  </a:solidFill>
                  <a:latin typeface="Segoe UI"/>
                  <a:cs typeface="Segoe UI" pitchFamily="34" charset="0"/>
                </a:rPr>
                <a:t>service</a:t>
              </a:r>
            </a:p>
          </p:txBody>
        </p:sp>
      </p:grpSp>
      <p:grpSp>
        <p:nvGrpSpPr>
          <p:cNvPr id="156" name="Group 155">
            <a:extLst>
              <a:ext uri="{FF2B5EF4-FFF2-40B4-BE49-F238E27FC236}">
                <a16:creationId xmlns:a16="http://schemas.microsoft.com/office/drawing/2014/main" id="{75E2A20D-B389-4043-BF74-9284EA5F68DC}"/>
              </a:ext>
            </a:extLst>
          </p:cNvPr>
          <p:cNvGrpSpPr/>
          <p:nvPr/>
        </p:nvGrpSpPr>
        <p:grpSpPr>
          <a:xfrm>
            <a:off x="4036949" y="2520950"/>
            <a:ext cx="1070737" cy="810419"/>
            <a:chOff x="4036949" y="2520950"/>
            <a:chExt cx="1070737" cy="810419"/>
          </a:xfrm>
        </p:grpSpPr>
        <p:cxnSp>
          <p:nvCxnSpPr>
            <p:cNvPr id="93" name="Straight Arrow Connector 92">
              <a:extLst>
                <a:ext uri="{FF2B5EF4-FFF2-40B4-BE49-F238E27FC236}">
                  <a16:creationId xmlns:a16="http://schemas.microsoft.com/office/drawing/2014/main" id="{9F6A3CB8-20AD-487E-BD7E-9419386EFA0B}"/>
                </a:ext>
              </a:extLst>
            </p:cNvPr>
            <p:cNvCxnSpPr>
              <a:cxnSpLocks/>
            </p:cNvCxnSpPr>
            <p:nvPr/>
          </p:nvCxnSpPr>
          <p:spPr>
            <a:xfrm flipV="1">
              <a:off x="4572317" y="2520950"/>
              <a:ext cx="0" cy="3055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1701C31-6F21-458E-827E-C96DF2606DA5}"/>
                </a:ext>
              </a:extLst>
            </p:cNvPr>
            <p:cNvSpPr/>
            <p:nvPr/>
          </p:nvSpPr>
          <p:spPr>
            <a:xfrm>
              <a:off x="4036949" y="2858497"/>
              <a:ext cx="1070737" cy="138499"/>
            </a:xfrm>
            <a:prstGeom prst="rect">
              <a:avLst/>
            </a:prstGeom>
            <a:noFill/>
          </p:spPr>
          <p:txBody>
            <a:bodyPr wrap="square" lIns="0" tIns="0" rIns="0" bIns="0">
              <a:spAutoFit/>
            </a:bodyPr>
            <a:lstStyle/>
            <a:p>
              <a:pPr algn="ctr" defTabSz="914367">
                <a:defRPr/>
              </a:pPr>
              <a:r>
                <a:rPr lang="en-US" sz="900" b="1">
                  <a:solidFill>
                    <a:schemeClr val="accent1"/>
                  </a:solidFill>
                  <a:latin typeface="Segoe UI"/>
                  <a:cs typeface="Segoe UI" pitchFamily="34" charset="0"/>
                </a:rPr>
                <a:t>Get Actor location</a:t>
              </a:r>
            </a:p>
          </p:txBody>
        </p:sp>
        <p:cxnSp>
          <p:nvCxnSpPr>
            <p:cNvPr id="152" name="Straight Arrow Connector 151">
              <a:extLst>
                <a:ext uri="{FF2B5EF4-FFF2-40B4-BE49-F238E27FC236}">
                  <a16:creationId xmlns:a16="http://schemas.microsoft.com/office/drawing/2014/main" id="{4E8CAC0D-F116-4953-A870-3CC0513C55D0}"/>
                </a:ext>
              </a:extLst>
            </p:cNvPr>
            <p:cNvCxnSpPr>
              <a:cxnSpLocks/>
            </p:cNvCxnSpPr>
            <p:nvPr/>
          </p:nvCxnSpPr>
          <p:spPr>
            <a:xfrm flipV="1">
              <a:off x="4572317" y="3028950"/>
              <a:ext cx="0" cy="302419"/>
            </a:xfrm>
            <a:prstGeom prst="straightConnector1">
              <a:avLst/>
            </a:prstGeom>
            <a:ln w="19050">
              <a:solidFill>
                <a:schemeClr val="accent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58" name="Straight Arrow Connector 66">
            <a:extLst>
              <a:ext uri="{FF2B5EF4-FFF2-40B4-BE49-F238E27FC236}">
                <a16:creationId xmlns:a16="http://schemas.microsoft.com/office/drawing/2014/main" id="{599DA4B5-3539-472A-B671-F9C68180F1F3}"/>
              </a:ext>
            </a:extLst>
          </p:cNvPr>
          <p:cNvCxnSpPr>
            <a:cxnSpLocks/>
          </p:cNvCxnSpPr>
          <p:nvPr/>
        </p:nvCxnSpPr>
        <p:spPr>
          <a:xfrm flipV="1">
            <a:off x="5443364" y="2017713"/>
            <a:ext cx="3472036" cy="2228550"/>
          </a:xfrm>
          <a:prstGeom prst="bentConnector3">
            <a:avLst>
              <a:gd name="adj1" fmla="val 22566"/>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FCB056F9-23F3-4D72-847B-01DC2DF5BEA9}"/>
              </a:ext>
            </a:extLst>
          </p:cNvPr>
          <p:cNvGrpSpPr/>
          <p:nvPr/>
        </p:nvGrpSpPr>
        <p:grpSpPr>
          <a:xfrm>
            <a:off x="6415504" y="578168"/>
            <a:ext cx="2041328" cy="1300736"/>
            <a:chOff x="6384602" y="457440"/>
            <a:chExt cx="2041328" cy="1300736"/>
          </a:xfrm>
        </p:grpSpPr>
        <p:sp>
          <p:nvSpPr>
            <p:cNvPr id="52" name="TextBox 51">
              <a:extLst>
                <a:ext uri="{FF2B5EF4-FFF2-40B4-BE49-F238E27FC236}">
                  <a16:creationId xmlns:a16="http://schemas.microsoft.com/office/drawing/2014/main" id="{CC79F731-C6D5-4C47-A9E8-9D283DDEAEDE}"/>
                </a:ext>
              </a:extLst>
            </p:cNvPr>
            <p:cNvSpPr txBox="1"/>
            <p:nvPr/>
          </p:nvSpPr>
          <p:spPr>
            <a:xfrm>
              <a:off x="6384602" y="457440"/>
              <a:ext cx="2041328"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http://10.0.0.6:6004/update</a:t>
              </a:r>
            </a:p>
          </p:txBody>
        </p:sp>
        <p:sp>
          <p:nvSpPr>
            <p:cNvPr id="54" name="Rectangle 53">
              <a:extLst>
                <a:ext uri="{FF2B5EF4-FFF2-40B4-BE49-F238E27FC236}">
                  <a16:creationId xmlns:a16="http://schemas.microsoft.com/office/drawing/2014/main" id="{DF88806E-E0CC-4635-B77A-4EE98276B0CF}"/>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180" name="TextBox 179">
            <a:extLst>
              <a:ext uri="{FF2B5EF4-FFF2-40B4-BE49-F238E27FC236}">
                <a16:creationId xmlns:a16="http://schemas.microsoft.com/office/drawing/2014/main" id="{B519D645-EE5F-417A-A916-3A04E8948EB6}"/>
              </a:ext>
            </a:extLst>
          </p:cNvPr>
          <p:cNvSpPr txBox="1"/>
          <p:nvPr/>
        </p:nvSpPr>
        <p:spPr>
          <a:xfrm>
            <a:off x="5592047" y="3886038"/>
            <a:ext cx="367088" cy="276999"/>
          </a:xfrm>
          <a:prstGeom prst="rect">
            <a:avLst/>
          </a:prstGeom>
          <a:noFill/>
        </p:spPr>
        <p:txBody>
          <a:bodyPr wrap="none" lIns="0" tIns="0" rIns="0" bIns="0" rtlCol="0">
            <a:spAutoFit/>
          </a:bodyPr>
          <a:lstStyle/>
          <a:p>
            <a:pPr algn="l"/>
            <a:r>
              <a:rPr lang="en-US" sz="900" b="1">
                <a:solidFill>
                  <a:schemeClr val="accent1"/>
                </a:solidFill>
                <a:latin typeface="Segoe UI"/>
                <a:cs typeface="Segoe UI" pitchFamily="34" charset="0"/>
              </a:rPr>
              <a:t>Invoke</a:t>
            </a:r>
          </a:p>
          <a:p>
            <a:pPr algn="l"/>
            <a:r>
              <a:rPr lang="en-US" sz="900" b="1">
                <a:solidFill>
                  <a:schemeClr val="accent1"/>
                </a:solidFill>
                <a:latin typeface="Segoe UI"/>
                <a:cs typeface="Segoe UI" pitchFamily="34" charset="0"/>
              </a:rPr>
              <a:t>Actor</a:t>
            </a:r>
          </a:p>
        </p:txBody>
      </p:sp>
    </p:spTree>
    <p:extLst>
      <p:ext uri="{BB962C8B-B14F-4D97-AF65-F5344CB8AC3E}">
        <p14:creationId xmlns:p14="http://schemas.microsoft.com/office/powerpoint/2010/main" val="813783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63"/>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62"/>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42" presetClass="path" presetSubtype="0" decel="100000" fill="hold" nodeType="withEffect">
                                  <p:stCondLst>
                                    <p:cond delay="0"/>
                                  </p:stCondLst>
                                  <p:childTnLst>
                                    <p:animMotion origin="layout" path="M 5.55112E-17 0 L 5.55112E-17 0.03773 " pathEditMode="relative" rAng="0" ptsTypes="AA">
                                      <p:cBhvr>
                                        <p:cTn id="19" dur="750" spd="-100000" fill="hold"/>
                                        <p:tgtEl>
                                          <p:spTgt spid="79"/>
                                        </p:tgtEl>
                                        <p:attrNameLst>
                                          <p:attrName>ppt_x</p:attrName>
                                          <p:attrName>ppt_y</p:attrName>
                                        </p:attrNameLst>
                                      </p:cBhvr>
                                      <p:rCtr x="0" y="1875"/>
                                    </p:animMotion>
                                  </p:childTnLst>
                                </p:cTn>
                              </p:par>
                              <p:par>
                                <p:cTn id="20" presetID="10" presetClass="entr" presetSubtype="0"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42" presetClass="path" presetSubtype="0" decel="100000" fill="hold" nodeType="withEffect">
                                  <p:stCondLst>
                                    <p:cond delay="0"/>
                                  </p:stCondLst>
                                  <p:childTnLst>
                                    <p:animMotion origin="layout" path="M -6.25E-7 0 L -6.25E-7 0.03773 " pathEditMode="relative" rAng="0" ptsTypes="AA">
                                      <p:cBhvr>
                                        <p:cTn id="24" dur="750" spd="-100000" fill="hold"/>
                                        <p:tgtEl>
                                          <p:spTgt spid="72"/>
                                        </p:tgtEl>
                                        <p:attrNameLst>
                                          <p:attrName>ppt_x</p:attrName>
                                          <p:attrName>ppt_y</p:attrName>
                                        </p:attrNameLst>
                                      </p:cBhvr>
                                      <p:rCtr x="0" y="1875"/>
                                    </p:animMotion>
                                  </p:childTnLst>
                                </p:cTn>
                              </p:par>
                              <p:par>
                                <p:cTn id="25" presetID="22" presetClass="entr" presetSubtype="8"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left)">
                                      <p:cBhvr>
                                        <p:cTn id="27" dur="500"/>
                                        <p:tgtEl>
                                          <p:spTgt spid="82"/>
                                        </p:tgtEl>
                                      </p:cBhvr>
                                    </p:animEffect>
                                  </p:childTnLst>
                                </p:cTn>
                              </p:par>
                              <p:par>
                                <p:cTn id="28" presetID="22" presetClass="entr" presetSubtype="2"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wipe(right)">
                                      <p:cBhvr>
                                        <p:cTn id="30" dur="500"/>
                                        <p:tgtEl>
                                          <p:spTgt spid="8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nodeType="withEffect">
                                  <p:stCondLst>
                                    <p:cond delay="0"/>
                                  </p:stCondLst>
                                  <p:childTnLst>
                                    <p:animMotion origin="layout" path="M 4.58333E-6 3.33333E-6 L 4.58333E-6 0.03773 " pathEditMode="relative" rAng="0" ptsTypes="AA">
                                      <p:cBhvr>
                                        <p:cTn id="37" dur="750" spd="-100000" fill="hold"/>
                                        <p:tgtEl>
                                          <p:spTgt spid="2"/>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56"/>
                                        </p:tgtEl>
                                        <p:attrNameLst>
                                          <p:attrName>style.visibility</p:attrName>
                                        </p:attrNameLst>
                                      </p:cBhvr>
                                      <p:to>
                                        <p:strVal val="visible"/>
                                      </p:to>
                                    </p:set>
                                    <p:animEffect transition="in" filter="wipe(down)">
                                      <p:cBhvr>
                                        <p:cTn id="42" dur="250"/>
                                        <p:tgtEl>
                                          <p:spTgt spid="156"/>
                                        </p:tgtEl>
                                      </p:cBhvr>
                                    </p:animEffect>
                                  </p:childTnLst>
                                </p:cTn>
                              </p:par>
                              <p:par>
                                <p:cTn id="43" presetID="10" presetClass="entr" presetSubtype="0" fill="hold" nodeType="withEffect">
                                  <p:stCondLst>
                                    <p:cond delay="250"/>
                                  </p:stCondLst>
                                  <p:childTnLst>
                                    <p:set>
                                      <p:cBhvr>
                                        <p:cTn id="44" dur="1" fill="hold">
                                          <p:stCondLst>
                                            <p:cond delay="0"/>
                                          </p:stCondLst>
                                        </p:cTn>
                                        <p:tgtEl>
                                          <p:spTgt spid="92"/>
                                        </p:tgtEl>
                                        <p:attrNameLst>
                                          <p:attrName>style.visibility</p:attrName>
                                        </p:attrNameLst>
                                      </p:cBhvr>
                                      <p:to>
                                        <p:strVal val="visible"/>
                                      </p:to>
                                    </p:set>
                                    <p:animEffect transition="in" filter="fade">
                                      <p:cBhvr>
                                        <p:cTn id="45" dur="500"/>
                                        <p:tgtEl>
                                          <p:spTgt spid="92"/>
                                        </p:tgtEl>
                                      </p:cBhvr>
                                    </p:animEffect>
                                  </p:childTnLst>
                                </p:cTn>
                              </p:par>
                              <p:par>
                                <p:cTn id="46" presetID="42" presetClass="path" presetSubtype="0" decel="100000" fill="hold" nodeType="withEffect">
                                  <p:stCondLst>
                                    <p:cond delay="250"/>
                                  </p:stCondLst>
                                  <p:childTnLst>
                                    <p:animMotion origin="layout" path="M 5.55112E-17 -2.59259E-6 L 5.55112E-17 0.03773 " pathEditMode="relative" rAng="0" ptsTypes="AA">
                                      <p:cBhvr>
                                        <p:cTn id="47" dur="750" spd="-100000" fill="hold"/>
                                        <p:tgtEl>
                                          <p:spTgt spid="92"/>
                                        </p:tgtEl>
                                        <p:attrNameLst>
                                          <p:attrName>ppt_x</p:attrName>
                                          <p:attrName>ppt_y</p:attrName>
                                        </p:attrNameLst>
                                      </p:cBhvr>
                                      <p:rCtr x="0" y="1875"/>
                                    </p:animMotion>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58"/>
                                        </p:tgtEl>
                                        <p:attrNameLst>
                                          <p:attrName>style.visibility</p:attrName>
                                        </p:attrNameLst>
                                      </p:cBhvr>
                                      <p:to>
                                        <p:strVal val="visible"/>
                                      </p:to>
                                    </p:set>
                                    <p:animEffect transition="in" filter="wipe(down)">
                                      <p:cBhvr>
                                        <p:cTn id="52" dur="500"/>
                                        <p:tgtEl>
                                          <p:spTgt spid="15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0"/>
                                        </p:tgtEl>
                                        <p:attrNameLst>
                                          <p:attrName>style.visibility</p:attrName>
                                        </p:attrNameLst>
                                      </p:cBhvr>
                                      <p:to>
                                        <p:strVal val="visible"/>
                                      </p:to>
                                    </p:set>
                                    <p:animEffect transition="in" filter="fade">
                                      <p:cBhvr>
                                        <p:cTn id="55" dur="500"/>
                                        <p:tgtEl>
                                          <p:spTgt spid="180"/>
                                        </p:tgtEl>
                                      </p:cBhvr>
                                    </p:animEffect>
                                  </p:childTnLst>
                                </p:cTn>
                              </p:par>
                              <p:par>
                                <p:cTn id="56" presetID="42" presetClass="path" presetSubtype="0" decel="100000" fill="hold" grpId="1" nodeType="withEffect">
                                  <p:stCondLst>
                                    <p:cond delay="0"/>
                                  </p:stCondLst>
                                  <p:childTnLst>
                                    <p:animMotion origin="layout" path="M 5.55112E-17 -2.59259E-6 L 5.55112E-17 0.03773 " pathEditMode="relative" rAng="0" ptsTypes="AA">
                                      <p:cBhvr>
                                        <p:cTn id="57" dur="750" spd="-100000" fill="hold"/>
                                        <p:tgtEl>
                                          <p:spTgt spid="180"/>
                                        </p:tgtEl>
                                        <p:attrNameLst>
                                          <p:attrName>ppt_x</p:attrName>
                                          <p:attrName>ppt_y</p:attrName>
                                        </p:attrNameLst>
                                      </p:cBhvr>
                                      <p:rCtr x="0" y="1875"/>
                                    </p:animMotion>
                                  </p:childTnLst>
                                </p:cTn>
                              </p:par>
                              <p:par>
                                <p:cTn id="58" presetID="10" presetClass="entr" presetSubtype="0" fill="hold" nodeType="withEffect">
                                  <p:stCondLst>
                                    <p:cond delay="20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42" presetClass="path" presetSubtype="0" decel="100000" fill="hold" nodeType="withEffect">
                                  <p:stCondLst>
                                    <p:cond delay="200"/>
                                  </p:stCondLst>
                                  <p:childTnLst>
                                    <p:animMotion origin="layout" path="M 5.55112E-17 -2.59259E-6 L 5.55112E-17 0.03773 " pathEditMode="relative" rAng="0" ptsTypes="AA">
                                      <p:cBhvr>
                                        <p:cTn id="62" dur="750" spd="-100000" fill="hold"/>
                                        <p:tgtEl>
                                          <p:spTgt spid="71"/>
                                        </p:tgtEl>
                                        <p:attrNameLst>
                                          <p:attrName>ppt_x</p:attrName>
                                          <p:attrName>ppt_y</p:attrName>
                                        </p:attrNameLst>
                                      </p:cBhvr>
                                      <p:rCtr x="0" y="1875"/>
                                    </p:animMotion>
                                  </p:childTnLst>
                                </p:cTn>
                              </p:par>
                              <p:par>
                                <p:cTn id="63" presetID="10" presetClass="entr" presetSubtype="0" fill="hold" nodeType="withEffect">
                                  <p:stCondLst>
                                    <p:cond delay="0"/>
                                  </p:stCondLst>
                                  <p:childTnLst>
                                    <p:set>
                                      <p:cBhvr>
                                        <p:cTn id="64" dur="1" fill="hold">
                                          <p:stCondLst>
                                            <p:cond delay="0"/>
                                          </p:stCondLst>
                                        </p:cTn>
                                        <p:tgtEl>
                                          <p:spTgt spid="168"/>
                                        </p:tgtEl>
                                        <p:attrNameLst>
                                          <p:attrName>style.visibility</p:attrName>
                                        </p:attrNameLst>
                                      </p:cBhvr>
                                      <p:to>
                                        <p:strVal val="visible"/>
                                      </p:to>
                                    </p:set>
                                    <p:animEffect transition="in" filter="fade">
                                      <p:cBhvr>
                                        <p:cTn id="65" dur="500"/>
                                        <p:tgtEl>
                                          <p:spTgt spid="168"/>
                                        </p:tgtEl>
                                      </p:cBhvr>
                                    </p:animEffect>
                                  </p:childTnLst>
                                </p:cTn>
                              </p:par>
                              <p:par>
                                <p:cTn id="66" presetID="42" presetClass="path" presetSubtype="0" decel="100000" fill="hold" nodeType="withEffect">
                                  <p:stCondLst>
                                    <p:cond delay="0"/>
                                  </p:stCondLst>
                                  <p:childTnLst>
                                    <p:animMotion origin="layout" path="M -3.33333E-6 3.33333E-6 L 0.03008 3.33333E-6 " pathEditMode="relative" rAng="0" ptsTypes="AA">
                                      <p:cBhvr>
                                        <p:cTn id="67" dur="750" spd="-100000" fill="hold"/>
                                        <p:tgtEl>
                                          <p:spTgt spid="168"/>
                                        </p:tgtEl>
                                        <p:attrNameLst>
                                          <p:attrName>ppt_x</p:attrName>
                                          <p:attrName>ppt_y</p:attrName>
                                        </p:attrNameLst>
                                      </p:cBhvr>
                                      <p:rCtr x="1497" y="0"/>
                                    </p:animMotion>
                                  </p:childTnLst>
                                </p:cTn>
                              </p:par>
                              <p:par>
                                <p:cTn id="68" presetID="10" presetClass="entr" presetSubtype="0" fill="hold" nodeType="withEffect">
                                  <p:stCondLst>
                                    <p:cond delay="0"/>
                                  </p:stCondLst>
                                  <p:childTnLst>
                                    <p:set>
                                      <p:cBhvr>
                                        <p:cTn id="69" dur="1" fill="hold">
                                          <p:stCondLst>
                                            <p:cond delay="0"/>
                                          </p:stCondLst>
                                        </p:cTn>
                                        <p:tgtEl>
                                          <p:spTgt spid="142"/>
                                        </p:tgtEl>
                                        <p:attrNameLst>
                                          <p:attrName>style.visibility</p:attrName>
                                        </p:attrNameLst>
                                      </p:cBhvr>
                                      <p:to>
                                        <p:strVal val="visible"/>
                                      </p:to>
                                    </p:set>
                                    <p:animEffect transition="in" filter="fade">
                                      <p:cBhvr>
                                        <p:cTn id="70" dur="500"/>
                                        <p:tgtEl>
                                          <p:spTgt spid="142"/>
                                        </p:tgtEl>
                                      </p:cBhvr>
                                    </p:animEffect>
                                  </p:childTnLst>
                                </p:cTn>
                              </p:par>
                              <p:par>
                                <p:cTn id="71" presetID="42" presetClass="path" presetSubtype="0" decel="100000" fill="hold" nodeType="withEffect">
                                  <p:stCondLst>
                                    <p:cond delay="0"/>
                                  </p:stCondLst>
                                  <p:childTnLst>
                                    <p:animMotion origin="layout" path="M 4.375E-6 -2.22222E-6 L 0.03007 -2.22222E-6 " pathEditMode="relative" rAng="0" ptsTypes="AA">
                                      <p:cBhvr>
                                        <p:cTn id="72" dur="750" spd="-100000" fill="hold"/>
                                        <p:tgtEl>
                                          <p:spTgt spid="142"/>
                                        </p:tgtEl>
                                        <p:attrNameLst>
                                          <p:attrName>ppt_x</p:attrName>
                                          <p:attrName>ppt_y</p:attrName>
                                        </p:attrNameLst>
                                      </p:cBhvr>
                                      <p:rCtr x="1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P spid="63" grpId="0"/>
      <p:bldP spid="63" grpId="1"/>
      <p:bldP spid="180" grpId="0"/>
      <p:bldP spid="180"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FEE4D6E1-3767-4986-9622-1006DD5BBA9E}"/>
              </a:ext>
            </a:extLst>
          </p:cNvPr>
          <p:cNvGrpSpPr/>
          <p:nvPr/>
        </p:nvGrpSpPr>
        <p:grpSpPr>
          <a:xfrm>
            <a:off x="8709829" y="3552373"/>
            <a:ext cx="2899559" cy="2865890"/>
            <a:chOff x="8709829" y="3698423"/>
            <a:chExt cx="2899559" cy="2865890"/>
          </a:xfrm>
        </p:grpSpPr>
        <p:sp>
          <p:nvSpPr>
            <p:cNvPr id="122" name="Rounded Rectangle 5">
              <a:extLst>
                <a:ext uri="{FF2B5EF4-FFF2-40B4-BE49-F238E27FC236}">
                  <a16:creationId xmlns:a16="http://schemas.microsoft.com/office/drawing/2014/main" id="{940AC241-872C-4639-A2B9-12EDB6D82EB5}"/>
                </a:ext>
              </a:extLst>
            </p:cNvPr>
            <p:cNvSpPr/>
            <p:nvPr/>
          </p:nvSpPr>
          <p:spPr bwMode="auto">
            <a:xfrm>
              <a:off x="8709829" y="3698423"/>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Y</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123" name="Group 122">
              <a:extLst>
                <a:ext uri="{FF2B5EF4-FFF2-40B4-BE49-F238E27FC236}">
                  <a16:creationId xmlns:a16="http://schemas.microsoft.com/office/drawing/2014/main" id="{9EA2A4B9-0E6C-4F91-9A87-423601899D83}"/>
                </a:ext>
              </a:extLst>
            </p:cNvPr>
            <p:cNvGrpSpPr/>
            <p:nvPr/>
          </p:nvGrpSpPr>
          <p:grpSpPr>
            <a:xfrm>
              <a:off x="8989716" y="4242287"/>
              <a:ext cx="2339785" cy="2044863"/>
              <a:chOff x="8909050" y="2608824"/>
              <a:chExt cx="2339785" cy="2044863"/>
            </a:xfrm>
          </p:grpSpPr>
          <p:grpSp>
            <p:nvGrpSpPr>
              <p:cNvPr id="124" name="Group 123">
                <a:extLst>
                  <a:ext uri="{FF2B5EF4-FFF2-40B4-BE49-F238E27FC236}">
                    <a16:creationId xmlns:a16="http://schemas.microsoft.com/office/drawing/2014/main" id="{1101A1AE-675C-4CC4-88BD-7550D0ECA8A4}"/>
                  </a:ext>
                </a:extLst>
              </p:cNvPr>
              <p:cNvGrpSpPr/>
              <p:nvPr/>
            </p:nvGrpSpPr>
            <p:grpSpPr>
              <a:xfrm>
                <a:off x="8909050" y="3140908"/>
                <a:ext cx="980695" cy="980695"/>
                <a:chOff x="7552123" y="135561"/>
                <a:chExt cx="1737360" cy="1737360"/>
              </a:xfrm>
            </p:grpSpPr>
            <p:sp>
              <p:nvSpPr>
                <p:cNvPr id="140" name="Rounded Rectangle 5">
                  <a:extLst>
                    <a:ext uri="{FF2B5EF4-FFF2-40B4-BE49-F238E27FC236}">
                      <a16:creationId xmlns:a16="http://schemas.microsoft.com/office/drawing/2014/main" id="{5EB8F836-6842-4588-8918-592EDB2D153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41" name="Graphic 140">
                  <a:extLst>
                    <a:ext uri="{FF2B5EF4-FFF2-40B4-BE49-F238E27FC236}">
                      <a16:creationId xmlns:a16="http://schemas.microsoft.com/office/drawing/2014/main" id="{20611849-613B-4685-BCC0-B2C7674970C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5" name="Group 124">
                <a:extLst>
                  <a:ext uri="{FF2B5EF4-FFF2-40B4-BE49-F238E27FC236}">
                    <a16:creationId xmlns:a16="http://schemas.microsoft.com/office/drawing/2014/main" id="{90431E4F-FBD0-4EE5-972A-EBB8A4CF0524}"/>
                  </a:ext>
                </a:extLst>
              </p:cNvPr>
              <p:cNvGrpSpPr/>
              <p:nvPr/>
            </p:nvGrpSpPr>
            <p:grpSpPr>
              <a:xfrm>
                <a:off x="10268140" y="2608824"/>
                <a:ext cx="980695" cy="2044863"/>
                <a:chOff x="10268140" y="2542149"/>
                <a:chExt cx="980695" cy="2044863"/>
              </a:xfrm>
            </p:grpSpPr>
            <p:grpSp>
              <p:nvGrpSpPr>
                <p:cNvPr id="126" name="Group 125">
                  <a:extLst>
                    <a:ext uri="{FF2B5EF4-FFF2-40B4-BE49-F238E27FC236}">
                      <a16:creationId xmlns:a16="http://schemas.microsoft.com/office/drawing/2014/main" id="{F7D2B44C-FE6A-40A0-BE02-13DA4764ADA3}"/>
                    </a:ext>
                  </a:extLst>
                </p:cNvPr>
                <p:cNvGrpSpPr/>
                <p:nvPr/>
              </p:nvGrpSpPr>
              <p:grpSpPr>
                <a:xfrm>
                  <a:off x="10268140" y="2542149"/>
                  <a:ext cx="980695" cy="980695"/>
                  <a:chOff x="0" y="7898135"/>
                  <a:chExt cx="1737360" cy="1737360"/>
                </a:xfrm>
              </p:grpSpPr>
              <p:sp>
                <p:nvSpPr>
                  <p:cNvPr id="134" name="Rounded Rectangle 5">
                    <a:extLst>
                      <a:ext uri="{FF2B5EF4-FFF2-40B4-BE49-F238E27FC236}">
                        <a16:creationId xmlns:a16="http://schemas.microsoft.com/office/drawing/2014/main" id="{6A8BBEE4-5D7B-49B3-9F4A-8C8D7A65D115}"/>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C</a:t>
                    </a:r>
                  </a:p>
                </p:txBody>
              </p:sp>
              <p:grpSp>
                <p:nvGrpSpPr>
                  <p:cNvPr id="135" name="app development" descr="application development">
                    <a:extLst>
                      <a:ext uri="{FF2B5EF4-FFF2-40B4-BE49-F238E27FC236}">
                        <a16:creationId xmlns:a16="http://schemas.microsoft.com/office/drawing/2014/main" id="{7BAE5F59-BFDC-4F82-A9DD-B9EF6C17F591}"/>
                      </a:ext>
                    </a:extLst>
                  </p:cNvPr>
                  <p:cNvGrpSpPr/>
                  <p:nvPr/>
                </p:nvGrpSpPr>
                <p:grpSpPr>
                  <a:xfrm>
                    <a:off x="618470" y="8439646"/>
                    <a:ext cx="500421" cy="301755"/>
                    <a:chOff x="1619314" y="4920550"/>
                    <a:chExt cx="500421" cy="301755"/>
                  </a:xfrm>
                </p:grpSpPr>
                <p:sp>
                  <p:nvSpPr>
                    <p:cNvPr id="136" name="Freeform: Shape 135">
                      <a:extLst>
                        <a:ext uri="{FF2B5EF4-FFF2-40B4-BE49-F238E27FC236}">
                          <a16:creationId xmlns:a16="http://schemas.microsoft.com/office/drawing/2014/main" id="{5F9EC395-BC75-4CCA-81C2-F9ADB4ECEAE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1A78304-953D-45DC-9333-B1674EC65F3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22FD549-B314-4C3D-8E82-1E9AD9841C0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DC3F4B7-B0C5-4C75-8CDF-C6B3433F041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7" name="Group 126">
                  <a:extLst>
                    <a:ext uri="{FF2B5EF4-FFF2-40B4-BE49-F238E27FC236}">
                      <a16:creationId xmlns:a16="http://schemas.microsoft.com/office/drawing/2014/main" id="{992BE083-9E65-4BDB-B156-D1B74CC85590}"/>
                    </a:ext>
                  </a:extLst>
                </p:cNvPr>
                <p:cNvGrpSpPr/>
                <p:nvPr/>
              </p:nvGrpSpPr>
              <p:grpSpPr>
                <a:xfrm>
                  <a:off x="10268140" y="3606317"/>
                  <a:ext cx="980695" cy="980695"/>
                  <a:chOff x="0" y="7898135"/>
                  <a:chExt cx="1737360" cy="1737360"/>
                </a:xfrm>
              </p:grpSpPr>
              <p:sp>
                <p:nvSpPr>
                  <p:cNvPr id="128" name="Rounded Rectangle 5">
                    <a:extLst>
                      <a:ext uri="{FF2B5EF4-FFF2-40B4-BE49-F238E27FC236}">
                        <a16:creationId xmlns:a16="http://schemas.microsoft.com/office/drawing/2014/main" id="{69DA2B07-C0A2-4F55-A641-B9B38BC3D48B}"/>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D</a:t>
                    </a:r>
                  </a:p>
                </p:txBody>
              </p:sp>
              <p:grpSp>
                <p:nvGrpSpPr>
                  <p:cNvPr id="129" name="app development" descr="application development">
                    <a:extLst>
                      <a:ext uri="{FF2B5EF4-FFF2-40B4-BE49-F238E27FC236}">
                        <a16:creationId xmlns:a16="http://schemas.microsoft.com/office/drawing/2014/main" id="{DD285B78-69A2-4119-92CD-D6580F6D61C8}"/>
                      </a:ext>
                    </a:extLst>
                  </p:cNvPr>
                  <p:cNvGrpSpPr/>
                  <p:nvPr/>
                </p:nvGrpSpPr>
                <p:grpSpPr>
                  <a:xfrm>
                    <a:off x="618470" y="8439646"/>
                    <a:ext cx="500421" cy="301755"/>
                    <a:chOff x="1619314" y="4920550"/>
                    <a:chExt cx="500421" cy="301755"/>
                  </a:xfrm>
                </p:grpSpPr>
                <p:sp>
                  <p:nvSpPr>
                    <p:cNvPr id="130" name="Freeform: Shape 129">
                      <a:extLst>
                        <a:ext uri="{FF2B5EF4-FFF2-40B4-BE49-F238E27FC236}">
                          <a16:creationId xmlns:a16="http://schemas.microsoft.com/office/drawing/2014/main" id="{3B98920B-13BF-445B-AD76-017AE89D872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BA9D59A3-1A6D-4BA6-B3A8-DE473726AFB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84266EE-E141-44FA-9423-C835AD1F74F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7E30A57-B647-4D58-8FE8-ABD2209053C2}"/>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grpSp>
      </p:grpSp>
      <p:sp>
        <p:nvSpPr>
          <p:cNvPr id="171" name="Rectangle 170">
            <a:extLst>
              <a:ext uri="{FF2B5EF4-FFF2-40B4-BE49-F238E27FC236}">
                <a16:creationId xmlns:a16="http://schemas.microsoft.com/office/drawing/2014/main" id="{CC3D8377-4BC6-4BFB-94FE-A1A7989E9C0A}"/>
              </a:ext>
            </a:extLst>
          </p:cNvPr>
          <p:cNvSpPr/>
          <p:nvPr/>
        </p:nvSpPr>
        <p:spPr bwMode="auto">
          <a:xfrm>
            <a:off x="8591550" y="3438526"/>
            <a:ext cx="3200400" cy="304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73" name="Straight Arrow Connector 66">
            <a:extLst>
              <a:ext uri="{FF2B5EF4-FFF2-40B4-BE49-F238E27FC236}">
                <a16:creationId xmlns:a16="http://schemas.microsoft.com/office/drawing/2014/main" id="{D7E19167-7856-46EF-A8E8-8467610CF8BA}"/>
              </a:ext>
            </a:extLst>
          </p:cNvPr>
          <p:cNvCxnSpPr>
            <a:cxnSpLocks/>
          </p:cNvCxnSpPr>
          <p:nvPr/>
        </p:nvCxnSpPr>
        <p:spPr>
          <a:xfrm>
            <a:off x="5432252" y="4246263"/>
            <a:ext cx="3533948" cy="782937"/>
          </a:xfrm>
          <a:prstGeom prst="bentConnector3">
            <a:avLst>
              <a:gd name="adj1" fmla="val 22508"/>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5FAAAB9A-21F1-4314-92A6-A63B48591BE8}"/>
              </a:ext>
            </a:extLst>
          </p:cNvPr>
          <p:cNvGrpSpPr/>
          <p:nvPr/>
        </p:nvGrpSpPr>
        <p:grpSpPr>
          <a:xfrm>
            <a:off x="8709829" y="439738"/>
            <a:ext cx="2899559" cy="2865890"/>
            <a:chOff x="8709829" y="439738"/>
            <a:chExt cx="2899559" cy="2865890"/>
          </a:xfrm>
        </p:grpSpPr>
        <p:sp>
          <p:nvSpPr>
            <p:cNvPr id="4" name="Rounded Rectangle 5">
              <a:extLst>
                <a:ext uri="{FF2B5EF4-FFF2-40B4-BE49-F238E27FC236}">
                  <a16:creationId xmlns:a16="http://schemas.microsoft.com/office/drawing/2014/main" id="{2B7D0215-44A1-4B2F-AE8F-44683C0E0F54}"/>
                </a:ext>
              </a:extLst>
            </p:cNvPr>
            <p:cNvSpPr/>
            <p:nvPr/>
          </p:nvSpPr>
          <p:spPr bwMode="auto">
            <a:xfrm>
              <a:off x="8709829" y="439738"/>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X</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98" name="Group 97">
              <a:extLst>
                <a:ext uri="{FF2B5EF4-FFF2-40B4-BE49-F238E27FC236}">
                  <a16:creationId xmlns:a16="http://schemas.microsoft.com/office/drawing/2014/main" id="{01DF323B-F431-424D-A8CA-E239B24A8C2B}"/>
                </a:ext>
              </a:extLst>
            </p:cNvPr>
            <p:cNvGrpSpPr/>
            <p:nvPr/>
          </p:nvGrpSpPr>
          <p:grpSpPr>
            <a:xfrm>
              <a:off x="8989716" y="1515686"/>
              <a:ext cx="980695" cy="980695"/>
              <a:chOff x="7552123" y="135561"/>
              <a:chExt cx="1737360" cy="1737360"/>
            </a:xfrm>
          </p:grpSpPr>
          <p:sp>
            <p:nvSpPr>
              <p:cNvPr id="100" name="Rounded Rectangle 5">
                <a:extLst>
                  <a:ext uri="{FF2B5EF4-FFF2-40B4-BE49-F238E27FC236}">
                    <a16:creationId xmlns:a16="http://schemas.microsoft.com/office/drawing/2014/main" id="{93C0C07B-EFAC-41A5-ADB8-F1EEEF0079E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01" name="Graphic 100">
                <a:extLst>
                  <a:ext uri="{FF2B5EF4-FFF2-40B4-BE49-F238E27FC236}">
                    <a16:creationId xmlns:a16="http://schemas.microsoft.com/office/drawing/2014/main" id="{93C4DE8D-EF9C-4712-A592-46247ECC785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0" name="Group 119">
              <a:extLst>
                <a:ext uri="{FF2B5EF4-FFF2-40B4-BE49-F238E27FC236}">
                  <a16:creationId xmlns:a16="http://schemas.microsoft.com/office/drawing/2014/main" id="{3C2CEC6E-6568-4747-9074-F6A69692049B}"/>
                </a:ext>
              </a:extLst>
            </p:cNvPr>
            <p:cNvGrpSpPr/>
            <p:nvPr/>
          </p:nvGrpSpPr>
          <p:grpSpPr>
            <a:xfrm>
              <a:off x="10348806" y="983602"/>
              <a:ext cx="980695" cy="2044863"/>
              <a:chOff x="10268140" y="2542149"/>
              <a:chExt cx="980695" cy="2044863"/>
            </a:xfrm>
          </p:grpSpPr>
          <p:grpSp>
            <p:nvGrpSpPr>
              <p:cNvPr id="105" name="Group 104">
                <a:extLst>
                  <a:ext uri="{FF2B5EF4-FFF2-40B4-BE49-F238E27FC236}">
                    <a16:creationId xmlns:a16="http://schemas.microsoft.com/office/drawing/2014/main" id="{4E5E1150-2BE1-4D69-8737-5011D8FD0BE3}"/>
                  </a:ext>
                </a:extLst>
              </p:cNvPr>
              <p:cNvGrpSpPr/>
              <p:nvPr/>
            </p:nvGrpSpPr>
            <p:grpSpPr>
              <a:xfrm>
                <a:off x="10268140" y="2542149"/>
                <a:ext cx="980695" cy="980695"/>
                <a:chOff x="0" y="7898135"/>
                <a:chExt cx="1737360" cy="1737360"/>
              </a:xfrm>
            </p:grpSpPr>
            <p:sp>
              <p:nvSpPr>
                <p:cNvPr id="106" name="Rounded Rectangle 5">
                  <a:extLst>
                    <a:ext uri="{FF2B5EF4-FFF2-40B4-BE49-F238E27FC236}">
                      <a16:creationId xmlns:a16="http://schemas.microsoft.com/office/drawing/2014/main" id="{8F1FFD19-3867-4F06-BFA6-F957FEDAA12F}"/>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A</a:t>
                  </a:r>
                </a:p>
              </p:txBody>
            </p:sp>
            <p:grpSp>
              <p:nvGrpSpPr>
                <p:cNvPr id="107" name="app development" descr="application development">
                  <a:extLst>
                    <a:ext uri="{FF2B5EF4-FFF2-40B4-BE49-F238E27FC236}">
                      <a16:creationId xmlns:a16="http://schemas.microsoft.com/office/drawing/2014/main" id="{22BE0249-F9AF-4685-A58D-3FA3DA3906BB}"/>
                    </a:ext>
                  </a:extLst>
                </p:cNvPr>
                <p:cNvGrpSpPr/>
                <p:nvPr/>
              </p:nvGrpSpPr>
              <p:grpSpPr>
                <a:xfrm>
                  <a:off x="618470" y="8439646"/>
                  <a:ext cx="500421" cy="301755"/>
                  <a:chOff x="1619314" y="4920550"/>
                  <a:chExt cx="500421" cy="301755"/>
                </a:xfrm>
              </p:grpSpPr>
              <p:sp>
                <p:nvSpPr>
                  <p:cNvPr id="108" name="Freeform: Shape 107">
                    <a:extLst>
                      <a:ext uri="{FF2B5EF4-FFF2-40B4-BE49-F238E27FC236}">
                        <a16:creationId xmlns:a16="http://schemas.microsoft.com/office/drawing/2014/main" id="{0ED83235-9128-431B-9B84-4280102C142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ADB147C-451B-4A14-B29A-104827C628C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FB9663E-E2E9-41DF-A118-0464ED344E6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B4BDAB3-BA47-463A-BBE5-05042543153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13" name="Group 112">
                <a:extLst>
                  <a:ext uri="{FF2B5EF4-FFF2-40B4-BE49-F238E27FC236}">
                    <a16:creationId xmlns:a16="http://schemas.microsoft.com/office/drawing/2014/main" id="{9C26952F-517C-4831-95BA-7924ADB3BC14}"/>
                  </a:ext>
                </a:extLst>
              </p:cNvPr>
              <p:cNvGrpSpPr/>
              <p:nvPr/>
            </p:nvGrpSpPr>
            <p:grpSpPr>
              <a:xfrm>
                <a:off x="10268140" y="3606317"/>
                <a:ext cx="980695" cy="980695"/>
                <a:chOff x="0" y="7898135"/>
                <a:chExt cx="1737360" cy="1737360"/>
              </a:xfrm>
            </p:grpSpPr>
            <p:sp>
              <p:nvSpPr>
                <p:cNvPr id="114" name="Rounded Rectangle 5">
                  <a:extLst>
                    <a:ext uri="{FF2B5EF4-FFF2-40B4-BE49-F238E27FC236}">
                      <a16:creationId xmlns:a16="http://schemas.microsoft.com/office/drawing/2014/main" id="{76922F06-C7C8-47E2-A10E-09BF1FFF4D8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B</a:t>
                  </a:r>
                </a:p>
              </p:txBody>
            </p:sp>
            <p:grpSp>
              <p:nvGrpSpPr>
                <p:cNvPr id="115" name="app development" descr="application development">
                  <a:extLst>
                    <a:ext uri="{FF2B5EF4-FFF2-40B4-BE49-F238E27FC236}">
                      <a16:creationId xmlns:a16="http://schemas.microsoft.com/office/drawing/2014/main" id="{E69BA2F6-A947-459B-9DEF-AB68EC28EBB3}"/>
                    </a:ext>
                  </a:extLst>
                </p:cNvPr>
                <p:cNvGrpSpPr/>
                <p:nvPr/>
              </p:nvGrpSpPr>
              <p:grpSpPr>
                <a:xfrm>
                  <a:off x="618470" y="8439646"/>
                  <a:ext cx="500421" cy="301755"/>
                  <a:chOff x="1619314" y="4920550"/>
                  <a:chExt cx="500421" cy="301755"/>
                </a:xfrm>
              </p:grpSpPr>
              <p:sp>
                <p:nvSpPr>
                  <p:cNvPr id="116" name="Freeform: Shape 115">
                    <a:extLst>
                      <a:ext uri="{FF2B5EF4-FFF2-40B4-BE49-F238E27FC236}">
                        <a16:creationId xmlns:a16="http://schemas.microsoft.com/office/drawing/2014/main" id="{E853D7E4-8666-475C-9F5D-7CF64E9237F7}"/>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DC981EA-C498-4CD2-A767-97346E68A44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CC95700-7939-40E9-B7BD-7440E8324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B0DE2A6-4509-4A68-8CA8-57A7FD48982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cxnSp>
          <p:nvCxnSpPr>
            <p:cNvPr id="163" name="Straight Arrow Connector 66">
              <a:extLst>
                <a:ext uri="{FF2B5EF4-FFF2-40B4-BE49-F238E27FC236}">
                  <a16:creationId xmlns:a16="http://schemas.microsoft.com/office/drawing/2014/main" id="{3258208B-D151-4ACF-9494-521F26C7A921}"/>
                </a:ext>
              </a:extLst>
            </p:cNvPr>
            <p:cNvCxnSpPr>
              <a:cxnSpLocks/>
              <a:stCxn id="100" idx="0"/>
            </p:cNvCxnSpPr>
            <p:nvPr/>
          </p:nvCxnSpPr>
          <p:spPr>
            <a:xfrm rot="5400000" flipH="1" flipV="1">
              <a:off x="9769579" y="944925"/>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8276E00-FE31-4C58-A1B7-77A6EE17E7FE}"/>
              </a:ext>
            </a:extLst>
          </p:cNvPr>
          <p:cNvGrpSpPr/>
          <p:nvPr/>
        </p:nvGrpSpPr>
        <p:grpSpPr>
          <a:xfrm>
            <a:off x="818729" y="5126964"/>
            <a:ext cx="4387740" cy="1291299"/>
            <a:chOff x="1074215" y="2331301"/>
            <a:chExt cx="4387740" cy="1291299"/>
          </a:xfrm>
        </p:grpSpPr>
        <p:sp>
          <p:nvSpPr>
            <p:cNvPr id="48" name="TextBox 47">
              <a:extLst>
                <a:ext uri="{FF2B5EF4-FFF2-40B4-BE49-F238E27FC236}">
                  <a16:creationId xmlns:a16="http://schemas.microsoft.com/office/drawing/2014/main" id="{A5C8F78D-A200-48F5-838B-A34693C50734}"/>
                </a:ext>
              </a:extLst>
            </p:cNvPr>
            <p:cNvSpPr txBox="1"/>
            <p:nvPr/>
          </p:nvSpPr>
          <p:spPr>
            <a:xfrm>
              <a:off x="1074215" y="2331301"/>
              <a:ext cx="4387740"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http://localhost:3500/v1.0/actors/MyActors/C/method/update</a:t>
              </a:r>
            </a:p>
          </p:txBody>
        </p:sp>
        <p:sp>
          <p:nvSpPr>
            <p:cNvPr id="53" name="Rectangle 52">
              <a:extLst>
                <a:ext uri="{FF2B5EF4-FFF2-40B4-BE49-F238E27FC236}">
                  <a16:creationId xmlns:a16="http://schemas.microsoft.com/office/drawing/2014/main" id="{AE18FDA1-4771-4580-A37E-18E1D808F321}"/>
                </a:ext>
              </a:extLst>
            </p:cNvPr>
            <p:cNvSpPr/>
            <p:nvPr/>
          </p:nvSpPr>
          <p:spPr bwMode="auto">
            <a:xfrm>
              <a:off x="2569786" y="2884373"/>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62" name="Freeform: Shape 61">
            <a:extLst>
              <a:ext uri="{FF2B5EF4-FFF2-40B4-BE49-F238E27FC236}">
                <a16:creationId xmlns:a16="http://schemas.microsoft.com/office/drawing/2014/main" id="{99795230-B52B-4625-B6AA-2F1CAEB55326}"/>
              </a:ext>
            </a:extLst>
          </p:cNvPr>
          <p:cNvSpPr/>
          <p:nvPr/>
        </p:nvSpPr>
        <p:spPr>
          <a:xfrm>
            <a:off x="584200" y="855663"/>
            <a:ext cx="4424364"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Actors</a:t>
            </a:r>
          </a:p>
        </p:txBody>
      </p:sp>
      <p:sp>
        <p:nvSpPr>
          <p:cNvPr id="63" name="Freeform: Shape 62">
            <a:extLst>
              <a:ext uri="{FF2B5EF4-FFF2-40B4-BE49-F238E27FC236}">
                <a16:creationId xmlns:a16="http://schemas.microsoft.com/office/drawing/2014/main" id="{ECF6C4CB-2172-47C6-8218-D44BB7112A9A}"/>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2" name="Group 71">
            <a:extLst>
              <a:ext uri="{FF2B5EF4-FFF2-40B4-BE49-F238E27FC236}">
                <a16:creationId xmlns:a16="http://schemas.microsoft.com/office/drawing/2014/main" id="{69B39B1B-9B4A-4DD4-AD51-D5B649FA0363}"/>
              </a:ext>
            </a:extLst>
          </p:cNvPr>
          <p:cNvGrpSpPr/>
          <p:nvPr/>
        </p:nvGrpSpPr>
        <p:grpSpPr>
          <a:xfrm>
            <a:off x="584200" y="3331603"/>
            <a:ext cx="1737360" cy="1737360"/>
            <a:chOff x="1486507" y="2197346"/>
            <a:chExt cx="1737360" cy="1737360"/>
          </a:xfrm>
        </p:grpSpPr>
        <p:sp>
          <p:nvSpPr>
            <p:cNvPr id="73" name="Rounded Rectangle 5">
              <a:extLst>
                <a:ext uri="{FF2B5EF4-FFF2-40B4-BE49-F238E27FC236}">
                  <a16:creationId xmlns:a16="http://schemas.microsoft.com/office/drawing/2014/main" id="{76C43FCA-C78D-4D27-872D-D93CF98CF536}"/>
                </a:ext>
              </a:extLst>
            </p:cNvPr>
            <p:cNvSpPr/>
            <p:nvPr/>
          </p:nvSpPr>
          <p:spPr bwMode="auto">
            <a:xfrm>
              <a:off x="1486507" y="2197346"/>
              <a:ext cx="1737360" cy="173736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App</a:t>
              </a:r>
            </a:p>
          </p:txBody>
        </p:sp>
        <p:grpSp>
          <p:nvGrpSpPr>
            <p:cNvPr id="74" name="app development" descr="application development">
              <a:extLst>
                <a:ext uri="{FF2B5EF4-FFF2-40B4-BE49-F238E27FC236}">
                  <a16:creationId xmlns:a16="http://schemas.microsoft.com/office/drawing/2014/main" id="{A0F6425E-E0CA-40CD-A2A6-BA209624F8BC}"/>
                </a:ext>
              </a:extLst>
            </p:cNvPr>
            <p:cNvGrpSpPr/>
            <p:nvPr/>
          </p:nvGrpSpPr>
          <p:grpSpPr>
            <a:xfrm>
              <a:off x="2101544" y="2754418"/>
              <a:ext cx="500421" cy="301755"/>
              <a:chOff x="1619314" y="4920550"/>
              <a:chExt cx="500421" cy="301755"/>
            </a:xfrm>
          </p:grpSpPr>
          <p:sp>
            <p:nvSpPr>
              <p:cNvPr id="75" name="Freeform: Shape 74">
                <a:extLst>
                  <a:ext uri="{FF2B5EF4-FFF2-40B4-BE49-F238E27FC236}">
                    <a16:creationId xmlns:a16="http://schemas.microsoft.com/office/drawing/2014/main" id="{2FD1DCB8-709F-46A9-A3F3-F4F8F687824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AC0886B-1DBF-41FA-BDCA-7AF1767E43E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C80E6BE-6013-4186-A8A2-98333DDBB81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63CA3E1-DE3D-4869-B0E3-A7BF1A73F9F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79" name="Group 78">
            <a:extLst>
              <a:ext uri="{FF2B5EF4-FFF2-40B4-BE49-F238E27FC236}">
                <a16:creationId xmlns:a16="http://schemas.microsoft.com/office/drawing/2014/main" id="{D35491EE-210B-4B32-B947-3BFCA083AEDA}"/>
              </a:ext>
            </a:extLst>
          </p:cNvPr>
          <p:cNvGrpSpPr/>
          <p:nvPr/>
        </p:nvGrpSpPr>
        <p:grpSpPr>
          <a:xfrm>
            <a:off x="3703637" y="3331603"/>
            <a:ext cx="1737360" cy="1737360"/>
            <a:chOff x="7552123" y="135561"/>
            <a:chExt cx="1737360" cy="1737360"/>
          </a:xfrm>
        </p:grpSpPr>
        <p:sp>
          <p:nvSpPr>
            <p:cNvPr id="80" name="Rounded Rectangle 5">
              <a:extLst>
                <a:ext uri="{FF2B5EF4-FFF2-40B4-BE49-F238E27FC236}">
                  <a16:creationId xmlns:a16="http://schemas.microsoft.com/office/drawing/2014/main" id="{82FB7E65-DA99-4EBF-8EC2-F514C49F001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1" name="Graphic 80">
              <a:extLst>
                <a:ext uri="{FF2B5EF4-FFF2-40B4-BE49-F238E27FC236}">
                  <a16:creationId xmlns:a16="http://schemas.microsoft.com/office/drawing/2014/main" id="{73261B67-974E-4858-913A-15B01D253F7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cxnSp>
        <p:nvCxnSpPr>
          <p:cNvPr id="82" name="Straight Arrow Connector 81">
            <a:extLst>
              <a:ext uri="{FF2B5EF4-FFF2-40B4-BE49-F238E27FC236}">
                <a16:creationId xmlns:a16="http://schemas.microsoft.com/office/drawing/2014/main" id="{605AC672-9A10-402B-AC8E-03215202E066}"/>
              </a:ext>
            </a:extLst>
          </p:cNvPr>
          <p:cNvCxnSpPr>
            <a:cxnSpLocks/>
          </p:cNvCxnSpPr>
          <p:nvPr/>
        </p:nvCxnSpPr>
        <p:spPr>
          <a:xfrm>
            <a:off x="2470150" y="4055609"/>
            <a:ext cx="1051179"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DCF0C21-FF61-4346-9348-5CF9EC1BD11E}"/>
              </a:ext>
            </a:extLst>
          </p:cNvPr>
          <p:cNvCxnSpPr>
            <a:cxnSpLocks/>
          </p:cNvCxnSpPr>
          <p:nvPr/>
        </p:nvCxnSpPr>
        <p:spPr>
          <a:xfrm>
            <a:off x="2470150" y="4274871"/>
            <a:ext cx="1051179"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ED35979-C2E9-4E3E-9027-94825159A953}"/>
              </a:ext>
            </a:extLst>
          </p:cNvPr>
          <p:cNvGrpSpPr/>
          <p:nvPr/>
        </p:nvGrpSpPr>
        <p:grpSpPr>
          <a:xfrm>
            <a:off x="4081970" y="1515686"/>
            <a:ext cx="980695" cy="980695"/>
            <a:chOff x="3978997" y="1804445"/>
            <a:chExt cx="1186641" cy="1186641"/>
          </a:xfrm>
        </p:grpSpPr>
        <p:grpSp>
          <p:nvGrpSpPr>
            <p:cNvPr id="89" name="Group 88">
              <a:extLst>
                <a:ext uri="{FF2B5EF4-FFF2-40B4-BE49-F238E27FC236}">
                  <a16:creationId xmlns:a16="http://schemas.microsoft.com/office/drawing/2014/main" id="{CA097552-AD68-4037-B7A1-A0DBD639F72A}"/>
                </a:ext>
              </a:extLst>
            </p:cNvPr>
            <p:cNvGrpSpPr/>
            <p:nvPr/>
          </p:nvGrpSpPr>
          <p:grpSpPr>
            <a:xfrm>
              <a:off x="3978997" y="1804445"/>
              <a:ext cx="1186641" cy="1186641"/>
              <a:chOff x="7552123" y="135561"/>
              <a:chExt cx="1737360" cy="1737360"/>
            </a:xfrm>
          </p:grpSpPr>
          <p:sp>
            <p:nvSpPr>
              <p:cNvPr id="90" name="Rounded Rectangle 5">
                <a:extLst>
                  <a:ext uri="{FF2B5EF4-FFF2-40B4-BE49-F238E27FC236}">
                    <a16:creationId xmlns:a16="http://schemas.microsoft.com/office/drawing/2014/main" id="{2ED6331B-6BD2-492E-8902-4B0D356D98F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91" name="Graphic 90">
                <a:extLst>
                  <a:ext uri="{FF2B5EF4-FFF2-40B4-BE49-F238E27FC236}">
                    <a16:creationId xmlns:a16="http://schemas.microsoft.com/office/drawing/2014/main" id="{6A52C2CC-1938-47B4-A7F5-C619CB68C64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482085"/>
                <a:ext cx="968499" cy="754245"/>
              </a:xfrm>
              <a:prstGeom prst="rect">
                <a:avLst/>
              </a:prstGeom>
            </p:spPr>
          </p:pic>
        </p:grpSp>
        <p:sp>
          <p:nvSpPr>
            <p:cNvPr id="88" name="Rectangle 87">
              <a:extLst>
                <a:ext uri="{FF2B5EF4-FFF2-40B4-BE49-F238E27FC236}">
                  <a16:creationId xmlns:a16="http://schemas.microsoft.com/office/drawing/2014/main" id="{72A5266D-0E39-49B8-8239-7866EF3B3FF4}"/>
                </a:ext>
              </a:extLst>
            </p:cNvPr>
            <p:cNvSpPr/>
            <p:nvPr/>
          </p:nvSpPr>
          <p:spPr>
            <a:xfrm>
              <a:off x="4238942" y="2553469"/>
              <a:ext cx="666750" cy="2492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900" b="1" spc="-10">
                  <a:solidFill>
                    <a:srgbClr val="0D2192"/>
                  </a:solidFill>
                  <a:latin typeface="Segoe UI"/>
                  <a:cs typeface="Segoe UI" pitchFamily="34" charset="0"/>
                </a:rPr>
                <a:t>Placement</a:t>
              </a:r>
              <a:br>
                <a:rPr lang="en-US" sz="900" b="1" spc="-10">
                  <a:solidFill>
                    <a:srgbClr val="0D2192"/>
                  </a:solidFill>
                  <a:latin typeface="Segoe UI"/>
                  <a:cs typeface="Segoe UI" pitchFamily="34" charset="0"/>
                </a:rPr>
              </a:br>
              <a:r>
                <a:rPr lang="en-US" sz="900" b="1" spc="-10">
                  <a:solidFill>
                    <a:srgbClr val="0D2192"/>
                  </a:solidFill>
                  <a:latin typeface="Segoe UI"/>
                  <a:cs typeface="Segoe UI" pitchFamily="34" charset="0"/>
                </a:rPr>
                <a:t>service</a:t>
              </a:r>
            </a:p>
          </p:txBody>
        </p:sp>
      </p:grpSp>
      <p:grpSp>
        <p:nvGrpSpPr>
          <p:cNvPr id="156" name="Group 155">
            <a:extLst>
              <a:ext uri="{FF2B5EF4-FFF2-40B4-BE49-F238E27FC236}">
                <a16:creationId xmlns:a16="http://schemas.microsoft.com/office/drawing/2014/main" id="{75E2A20D-B389-4043-BF74-9284EA5F68DC}"/>
              </a:ext>
            </a:extLst>
          </p:cNvPr>
          <p:cNvGrpSpPr/>
          <p:nvPr/>
        </p:nvGrpSpPr>
        <p:grpSpPr>
          <a:xfrm>
            <a:off x="3521329" y="2534386"/>
            <a:ext cx="2059051" cy="810419"/>
            <a:chOff x="4036949" y="2520950"/>
            <a:chExt cx="1070737" cy="810419"/>
          </a:xfrm>
        </p:grpSpPr>
        <p:cxnSp>
          <p:nvCxnSpPr>
            <p:cNvPr id="93" name="Straight Arrow Connector 92">
              <a:extLst>
                <a:ext uri="{FF2B5EF4-FFF2-40B4-BE49-F238E27FC236}">
                  <a16:creationId xmlns:a16="http://schemas.microsoft.com/office/drawing/2014/main" id="{9F6A3CB8-20AD-487E-BD7E-9419386EFA0B}"/>
                </a:ext>
              </a:extLst>
            </p:cNvPr>
            <p:cNvCxnSpPr>
              <a:cxnSpLocks/>
            </p:cNvCxnSpPr>
            <p:nvPr/>
          </p:nvCxnSpPr>
          <p:spPr>
            <a:xfrm flipV="1">
              <a:off x="4572317" y="2520950"/>
              <a:ext cx="0" cy="3055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1701C31-6F21-458E-827E-C96DF2606DA5}"/>
                </a:ext>
              </a:extLst>
            </p:cNvPr>
            <p:cNvSpPr/>
            <p:nvPr/>
          </p:nvSpPr>
          <p:spPr>
            <a:xfrm>
              <a:off x="4036949" y="2858497"/>
              <a:ext cx="1070737" cy="276999"/>
            </a:xfrm>
            <a:prstGeom prst="rect">
              <a:avLst/>
            </a:prstGeom>
            <a:noFill/>
          </p:spPr>
          <p:txBody>
            <a:bodyPr wrap="square" lIns="0" tIns="0" rIns="0" bIns="0">
              <a:spAutoFit/>
            </a:bodyPr>
            <a:lstStyle/>
            <a:p>
              <a:pPr algn="ctr" defTabSz="914367">
                <a:defRPr/>
              </a:pPr>
              <a:r>
                <a:rPr lang="en-US" sz="900" b="1">
                  <a:solidFill>
                    <a:schemeClr val="accent1"/>
                  </a:solidFill>
                  <a:latin typeface="Segoe UI"/>
                  <a:cs typeface="Segoe UI" pitchFamily="34" charset="0"/>
                </a:rPr>
                <a:t>Determine actor node placement</a:t>
              </a:r>
            </a:p>
          </p:txBody>
        </p:sp>
        <p:cxnSp>
          <p:nvCxnSpPr>
            <p:cNvPr id="152" name="Straight Arrow Connector 151">
              <a:extLst>
                <a:ext uri="{FF2B5EF4-FFF2-40B4-BE49-F238E27FC236}">
                  <a16:creationId xmlns:a16="http://schemas.microsoft.com/office/drawing/2014/main" id="{4E8CAC0D-F116-4953-A870-3CC0513C55D0}"/>
                </a:ext>
              </a:extLst>
            </p:cNvPr>
            <p:cNvCxnSpPr>
              <a:cxnSpLocks/>
            </p:cNvCxnSpPr>
            <p:nvPr/>
          </p:nvCxnSpPr>
          <p:spPr>
            <a:xfrm flipV="1">
              <a:off x="4572317" y="3028950"/>
              <a:ext cx="0" cy="302419"/>
            </a:xfrm>
            <a:prstGeom prst="straightConnector1">
              <a:avLst/>
            </a:prstGeom>
            <a:ln w="19050">
              <a:solidFill>
                <a:schemeClr val="accent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58" name="Straight Arrow Connector 66">
            <a:extLst>
              <a:ext uri="{FF2B5EF4-FFF2-40B4-BE49-F238E27FC236}">
                <a16:creationId xmlns:a16="http://schemas.microsoft.com/office/drawing/2014/main" id="{599DA4B5-3539-472A-B671-F9C68180F1F3}"/>
              </a:ext>
            </a:extLst>
          </p:cNvPr>
          <p:cNvCxnSpPr>
            <a:cxnSpLocks/>
          </p:cNvCxnSpPr>
          <p:nvPr/>
        </p:nvCxnSpPr>
        <p:spPr>
          <a:xfrm flipV="1">
            <a:off x="5443364" y="2017713"/>
            <a:ext cx="3472036" cy="2228550"/>
          </a:xfrm>
          <a:prstGeom prst="bentConnector3">
            <a:avLst>
              <a:gd name="adj1" fmla="val 22566"/>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FCB056F9-23F3-4D72-847B-01DC2DF5BEA9}"/>
              </a:ext>
            </a:extLst>
          </p:cNvPr>
          <p:cNvGrpSpPr/>
          <p:nvPr/>
        </p:nvGrpSpPr>
        <p:grpSpPr>
          <a:xfrm>
            <a:off x="6415504" y="578168"/>
            <a:ext cx="2041328" cy="1300736"/>
            <a:chOff x="6384602" y="457440"/>
            <a:chExt cx="2041328" cy="1300736"/>
          </a:xfrm>
        </p:grpSpPr>
        <p:sp>
          <p:nvSpPr>
            <p:cNvPr id="52" name="TextBox 51">
              <a:extLst>
                <a:ext uri="{FF2B5EF4-FFF2-40B4-BE49-F238E27FC236}">
                  <a16:creationId xmlns:a16="http://schemas.microsoft.com/office/drawing/2014/main" id="{CC79F731-C6D5-4C47-A9E8-9D283DDEAEDE}"/>
                </a:ext>
              </a:extLst>
            </p:cNvPr>
            <p:cNvSpPr txBox="1"/>
            <p:nvPr/>
          </p:nvSpPr>
          <p:spPr>
            <a:xfrm>
              <a:off x="6384602" y="457440"/>
              <a:ext cx="2041328"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http://10.0.0.6:6004/update</a:t>
              </a:r>
            </a:p>
          </p:txBody>
        </p:sp>
        <p:sp>
          <p:nvSpPr>
            <p:cNvPr id="54" name="Rectangle 53">
              <a:extLst>
                <a:ext uri="{FF2B5EF4-FFF2-40B4-BE49-F238E27FC236}">
                  <a16:creationId xmlns:a16="http://schemas.microsoft.com/office/drawing/2014/main" id="{DF88806E-E0CC-4635-B77A-4EE98276B0CF}"/>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180" name="TextBox 179">
            <a:extLst>
              <a:ext uri="{FF2B5EF4-FFF2-40B4-BE49-F238E27FC236}">
                <a16:creationId xmlns:a16="http://schemas.microsoft.com/office/drawing/2014/main" id="{B519D645-EE5F-417A-A916-3A04E8948EB6}"/>
              </a:ext>
            </a:extLst>
          </p:cNvPr>
          <p:cNvSpPr txBox="1"/>
          <p:nvPr/>
        </p:nvSpPr>
        <p:spPr>
          <a:xfrm>
            <a:off x="5592047" y="3886038"/>
            <a:ext cx="367088" cy="276999"/>
          </a:xfrm>
          <a:prstGeom prst="rect">
            <a:avLst/>
          </a:prstGeom>
          <a:noFill/>
        </p:spPr>
        <p:txBody>
          <a:bodyPr wrap="none" lIns="0" tIns="0" rIns="0" bIns="0" rtlCol="0">
            <a:spAutoFit/>
          </a:bodyPr>
          <a:lstStyle/>
          <a:p>
            <a:pPr algn="l"/>
            <a:r>
              <a:rPr lang="en-US" sz="900" b="1">
                <a:solidFill>
                  <a:schemeClr val="accent1"/>
                </a:solidFill>
                <a:latin typeface="Segoe UI"/>
                <a:cs typeface="Segoe UI" pitchFamily="34" charset="0"/>
              </a:rPr>
              <a:t>Invoke</a:t>
            </a:r>
          </a:p>
          <a:p>
            <a:pPr algn="l"/>
            <a:r>
              <a:rPr lang="en-US" sz="900" b="1">
                <a:solidFill>
                  <a:schemeClr val="accent1"/>
                </a:solidFill>
                <a:latin typeface="Segoe UI"/>
                <a:cs typeface="Segoe UI" pitchFamily="34" charset="0"/>
              </a:rPr>
              <a:t>Actor</a:t>
            </a:r>
          </a:p>
        </p:txBody>
      </p:sp>
      <p:grpSp>
        <p:nvGrpSpPr>
          <p:cNvPr id="188" name="Group 187">
            <a:extLst>
              <a:ext uri="{FF2B5EF4-FFF2-40B4-BE49-F238E27FC236}">
                <a16:creationId xmlns:a16="http://schemas.microsoft.com/office/drawing/2014/main" id="{CF33A3D3-2F8A-4BE8-81AC-30CCDA82AA15}"/>
              </a:ext>
            </a:extLst>
          </p:cNvPr>
          <p:cNvGrpSpPr/>
          <p:nvPr/>
        </p:nvGrpSpPr>
        <p:grpSpPr>
          <a:xfrm>
            <a:off x="9461014" y="4165438"/>
            <a:ext cx="860276" cy="458573"/>
            <a:chOff x="9461014" y="4165438"/>
            <a:chExt cx="860276" cy="458573"/>
          </a:xfrm>
        </p:grpSpPr>
        <p:cxnSp>
          <p:nvCxnSpPr>
            <p:cNvPr id="186" name="Straight Arrow Connector 66">
              <a:extLst>
                <a:ext uri="{FF2B5EF4-FFF2-40B4-BE49-F238E27FC236}">
                  <a16:creationId xmlns:a16="http://schemas.microsoft.com/office/drawing/2014/main" id="{49C35CD8-72AE-4694-9C94-9FC680015902}"/>
                </a:ext>
              </a:extLst>
            </p:cNvPr>
            <p:cNvCxnSpPr>
              <a:cxnSpLocks/>
            </p:cNvCxnSpPr>
            <p:nvPr/>
          </p:nvCxnSpPr>
          <p:spPr>
            <a:xfrm rot="5400000" flipH="1" flipV="1">
              <a:off x="9750529" y="4053250"/>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E6374392-711A-4A94-B315-28EA88FC822B}"/>
                </a:ext>
              </a:extLst>
            </p:cNvPr>
            <p:cNvSpPr txBox="1"/>
            <p:nvPr/>
          </p:nvSpPr>
          <p:spPr>
            <a:xfrm>
              <a:off x="9631969" y="4165438"/>
              <a:ext cx="442429" cy="138499"/>
            </a:xfrm>
            <a:prstGeom prst="rect">
              <a:avLst/>
            </a:prstGeom>
            <a:noFill/>
          </p:spPr>
          <p:txBody>
            <a:bodyPr wrap="none" lIns="0" tIns="0" rIns="0" bIns="0" rtlCol="0">
              <a:spAutoFit/>
            </a:bodyPr>
            <a:lstStyle/>
            <a:p>
              <a:pPr algn="l"/>
              <a:r>
                <a:rPr lang="en-US" sz="900" b="1">
                  <a:solidFill>
                    <a:schemeClr val="accent1"/>
                  </a:solidFill>
                  <a:latin typeface="Segoe UI"/>
                  <a:cs typeface="Segoe UI" pitchFamily="34" charset="0"/>
                </a:rPr>
                <a:t>Allocate</a:t>
              </a:r>
            </a:p>
          </p:txBody>
        </p:sp>
      </p:grpSp>
      <p:grpSp>
        <p:nvGrpSpPr>
          <p:cNvPr id="191" name="Group 190">
            <a:extLst>
              <a:ext uri="{FF2B5EF4-FFF2-40B4-BE49-F238E27FC236}">
                <a16:creationId xmlns:a16="http://schemas.microsoft.com/office/drawing/2014/main" id="{17408366-32BA-40B0-922E-5B9736054426}"/>
              </a:ext>
            </a:extLst>
          </p:cNvPr>
          <p:cNvGrpSpPr/>
          <p:nvPr/>
        </p:nvGrpSpPr>
        <p:grpSpPr>
          <a:xfrm>
            <a:off x="6415504" y="5117527"/>
            <a:ext cx="2041328" cy="1300736"/>
            <a:chOff x="6384602" y="457440"/>
            <a:chExt cx="2041328" cy="1300736"/>
          </a:xfrm>
        </p:grpSpPr>
        <p:sp>
          <p:nvSpPr>
            <p:cNvPr id="192" name="TextBox 191">
              <a:extLst>
                <a:ext uri="{FF2B5EF4-FFF2-40B4-BE49-F238E27FC236}">
                  <a16:creationId xmlns:a16="http://schemas.microsoft.com/office/drawing/2014/main" id="{C93AF1C9-86CB-4512-A96D-4088FB7CEBD7}"/>
                </a:ext>
              </a:extLst>
            </p:cNvPr>
            <p:cNvSpPr txBox="1"/>
            <p:nvPr/>
          </p:nvSpPr>
          <p:spPr>
            <a:xfrm>
              <a:off x="6384602" y="457440"/>
              <a:ext cx="2041328"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http://10.0.0.7:6005/update</a:t>
              </a:r>
            </a:p>
          </p:txBody>
        </p:sp>
        <p:sp>
          <p:nvSpPr>
            <p:cNvPr id="193" name="Rectangle 192">
              <a:extLst>
                <a:ext uri="{FF2B5EF4-FFF2-40B4-BE49-F238E27FC236}">
                  <a16:creationId xmlns:a16="http://schemas.microsoft.com/office/drawing/2014/main" id="{08469E47-6D86-4E90-86BF-21E60F827BDD}"/>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"speed":"3"</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Tree>
    <p:extLst>
      <p:ext uri="{BB962C8B-B14F-4D97-AF65-F5344CB8AC3E}">
        <p14:creationId xmlns:p14="http://schemas.microsoft.com/office/powerpoint/2010/main" val="464857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ipe(left)">
                                      <p:cBhvr>
                                        <p:cTn id="7" dur="500"/>
                                        <p:tgtEl>
                                          <p:spTgt spid="173"/>
                                        </p:tgtEl>
                                      </p:cBhvr>
                                    </p:animEffect>
                                  </p:childTnLst>
                                </p:cTn>
                              </p:par>
                              <p:par>
                                <p:cTn id="8" presetID="10" presetClass="exit" presetSubtype="0" fill="hold" nodeType="withEffect">
                                  <p:stCondLst>
                                    <p:cond delay="0"/>
                                  </p:stCondLst>
                                  <p:childTnLst>
                                    <p:animEffect transition="out" filter="fade">
                                      <p:cBhvr>
                                        <p:cTn id="9" dur="500"/>
                                        <p:tgtEl>
                                          <p:spTgt spid="158"/>
                                        </p:tgtEl>
                                      </p:cBhvr>
                                    </p:animEffect>
                                    <p:set>
                                      <p:cBhvr>
                                        <p:cTn id="10" dur="1" fill="hold">
                                          <p:stCondLst>
                                            <p:cond delay="499"/>
                                          </p:stCondLst>
                                        </p:cTn>
                                        <p:tgtEl>
                                          <p:spTgt spid="15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1"/>
                                        </p:tgtEl>
                                      </p:cBhvr>
                                    </p:animEffect>
                                    <p:set>
                                      <p:cBhvr>
                                        <p:cTn id="13" dur="1" fill="hold">
                                          <p:stCondLst>
                                            <p:cond delay="499"/>
                                          </p:stCondLst>
                                        </p:cTn>
                                        <p:tgtEl>
                                          <p:spTgt spid="71"/>
                                        </p:tgtEl>
                                        <p:attrNameLst>
                                          <p:attrName>style.visibility</p:attrName>
                                        </p:attrNameLst>
                                      </p:cBhvr>
                                      <p:to>
                                        <p:strVal val="hidden"/>
                                      </p:to>
                                    </p:set>
                                  </p:childTnLst>
                                </p:cTn>
                              </p:par>
                              <p:par>
                                <p:cTn id="14" presetID="10" presetClass="entr" presetSubtype="0" fill="hold" nodeType="withEffect">
                                  <p:stCondLst>
                                    <p:cond delay="5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par>
                                <p:cTn id="17" presetID="42" presetClass="path" presetSubtype="0" decel="100000" fill="hold" nodeType="withEffect">
                                  <p:stCondLst>
                                    <p:cond delay="50"/>
                                  </p:stCondLst>
                                  <p:childTnLst>
                                    <p:animMotion origin="layout" path="M 4.16667E-6 -2.22222E-6 L 4.16667E-6 0.03773 " pathEditMode="relative" rAng="0" ptsTypes="AA">
                                      <p:cBhvr>
                                        <p:cTn id="18" dur="750" spd="-100000" fill="hold"/>
                                        <p:tgtEl>
                                          <p:spTgt spid="191"/>
                                        </p:tgtEl>
                                        <p:attrNameLst>
                                          <p:attrName>ppt_x</p:attrName>
                                          <p:attrName>ppt_y</p:attrName>
                                        </p:attrNameLst>
                                      </p:cBhvr>
                                      <p:rCtr x="0" y="1875"/>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88"/>
                                        </p:tgtEl>
                                        <p:attrNameLst>
                                          <p:attrName>style.visibility</p:attrName>
                                        </p:attrNameLst>
                                      </p:cBhvr>
                                      <p:to>
                                        <p:strVal val="visible"/>
                                      </p:to>
                                    </p:set>
                                    <p:animEffect transition="in" filter="wipe(left)">
                                      <p:cBhvr>
                                        <p:cTn id="23" dur="500"/>
                                        <p:tgtEl>
                                          <p:spTgt spid="188"/>
                                        </p:tgtEl>
                                      </p:cBhvr>
                                    </p:animEffect>
                                  </p:childTnLst>
                                </p:cTn>
                              </p:par>
                              <p:par>
                                <p:cTn id="24" presetID="10" presetClass="exit" presetSubtype="0" fill="hold" grpId="0" nodeType="withEffect">
                                  <p:stCondLst>
                                    <p:cond delay="0"/>
                                  </p:stCondLst>
                                  <p:childTnLst>
                                    <p:animEffect transition="out" filter="fade">
                                      <p:cBhvr>
                                        <p:cTn id="25" dur="500"/>
                                        <p:tgtEl>
                                          <p:spTgt spid="171"/>
                                        </p:tgtEl>
                                      </p:cBhvr>
                                    </p:animEffect>
                                    <p:set>
                                      <p:cBhvr>
                                        <p:cTn id="26" dur="1" fill="hold">
                                          <p:stCondLst>
                                            <p:cond delay="499"/>
                                          </p:stCondLst>
                                        </p:cTn>
                                        <p:tgtEl>
                                          <p:spTgt spid="1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8AC8C-EE2D-46B5-A9AA-AD60C3355FC2}"/>
              </a:ext>
            </a:extLst>
          </p:cNvPr>
          <p:cNvSpPr>
            <a:spLocks noGrp="1"/>
          </p:cNvSpPr>
          <p:nvPr>
            <p:ph type="title"/>
          </p:nvPr>
        </p:nvSpPr>
        <p:spPr>
          <a:xfrm>
            <a:off x="351356" y="404713"/>
            <a:ext cx="11018520" cy="553998"/>
          </a:xfrm>
        </p:spPr>
        <p:txBody>
          <a:bodyPr/>
          <a:lstStyle/>
          <a:p>
            <a:r>
              <a:rPr lang="en-US"/>
              <a:t>Actor Invocation</a:t>
            </a:r>
          </a:p>
        </p:txBody>
      </p:sp>
      <p:sp>
        <p:nvSpPr>
          <p:cNvPr id="5" name="Text Placeholder 4">
            <a:extLst>
              <a:ext uri="{FF2B5EF4-FFF2-40B4-BE49-F238E27FC236}">
                <a16:creationId xmlns:a16="http://schemas.microsoft.com/office/drawing/2014/main" id="{FC4298AE-6611-4EE5-B1B5-8398B1A5916F}"/>
              </a:ext>
            </a:extLst>
          </p:cNvPr>
          <p:cNvSpPr>
            <a:spLocks noGrp="1"/>
          </p:cNvSpPr>
          <p:nvPr>
            <p:ph type="body" sz="quarter" idx="10"/>
          </p:nvPr>
        </p:nvSpPr>
        <p:spPr>
          <a:xfrm>
            <a:off x="52731" y="1256304"/>
            <a:ext cx="11405937" cy="2923877"/>
          </a:xfrm>
        </p:spPr>
        <p:txBody>
          <a:bodyPr/>
          <a:lstStyle/>
          <a:p>
            <a:pPr defTabSz="932742">
              <a:spcAft>
                <a:spcPts val="0"/>
              </a:spcAft>
            </a:pPr>
            <a:r>
              <a:rPr lang="en-US" sz="2400" spc="-60">
                <a:ln w="3175">
                  <a:noFill/>
                </a:ln>
                <a:solidFill>
                  <a:schemeClr val="tx1"/>
                </a:solidFill>
                <a:latin typeface="+mn-lt"/>
                <a:cs typeface="+mn-cs"/>
              </a:rPr>
              <a:t>Standard actor API</a:t>
            </a:r>
          </a:p>
          <a:p>
            <a:pPr marL="0" indent="0">
              <a:spcAft>
                <a:spcPts val="1200"/>
              </a:spcAft>
              <a:buNone/>
            </a:pPr>
            <a:r>
              <a:rPr lang="nn-NO" sz="2400">
                <a:solidFill>
                  <a:schemeClr val="tx1"/>
                </a:solidFill>
                <a:latin typeface="Courier" pitchFamily="2" charset="0"/>
              </a:rPr>
              <a:t>  </a:t>
            </a:r>
            <a:r>
              <a:rPr lang="nn-NO" sz="2000">
                <a:solidFill>
                  <a:schemeClr val="accent1"/>
                </a:solidFill>
                <a:latin typeface="+mj-lt"/>
                <a:cs typeface="+mn-cs"/>
              </a:rPr>
              <a:t>http://localhost:3500/v1.0/actors/&lt;actorType&gt;/&lt;actorId&gt;/method/&lt;method&gt;</a:t>
            </a:r>
            <a:endParaRPr lang="en-US" sz="2000">
              <a:solidFill>
                <a:schemeClr val="accent1"/>
              </a:solidFill>
              <a:latin typeface="+mj-lt"/>
              <a:cs typeface="+mn-cs"/>
            </a:endParaRPr>
          </a:p>
          <a:p>
            <a:pPr>
              <a:spcAft>
                <a:spcPts val="1200"/>
              </a:spcAft>
            </a:pPr>
            <a:endParaRPr lang="en-US" sz="1600">
              <a:solidFill>
                <a:schemeClr val="accent1"/>
              </a:solidFill>
              <a:latin typeface="+mj-lt"/>
              <a:cs typeface="+mn-cs"/>
            </a:endParaRPr>
          </a:p>
          <a:p>
            <a:pPr>
              <a:spcAft>
                <a:spcPts val="1200"/>
              </a:spcAft>
            </a:pPr>
            <a:endParaRPr lang="en-US">
              <a:solidFill>
                <a:schemeClr val="tx1"/>
              </a:solidFill>
            </a:endParaRPr>
          </a:p>
          <a:p>
            <a:pPr marL="0" indent="0">
              <a:spcAft>
                <a:spcPts val="1200"/>
              </a:spcAft>
              <a:buNone/>
            </a:pPr>
            <a:endParaRPr lang="en-US">
              <a:solidFill>
                <a:schemeClr val="tx1"/>
              </a:solidFill>
            </a:endParaRPr>
          </a:p>
        </p:txBody>
      </p:sp>
      <p:sp>
        <p:nvSpPr>
          <p:cNvPr id="4" name="Rectangle 3">
            <a:extLst>
              <a:ext uri="{FF2B5EF4-FFF2-40B4-BE49-F238E27FC236}">
                <a16:creationId xmlns:a16="http://schemas.microsoft.com/office/drawing/2014/main" id="{78FE5D08-9CFD-4640-BB0D-4513DC35DFF6}"/>
              </a:ext>
            </a:extLst>
          </p:cNvPr>
          <p:cNvSpPr/>
          <p:nvPr/>
        </p:nvSpPr>
        <p:spPr>
          <a:xfrm>
            <a:off x="351356" y="2405489"/>
            <a:ext cx="6601487" cy="369332"/>
          </a:xfrm>
          <a:prstGeom prst="rect">
            <a:avLst/>
          </a:prstGeom>
        </p:spPr>
        <p:txBody>
          <a:bodyPr wrap="none">
            <a:spAutoFit/>
          </a:bodyPr>
          <a:lstStyle/>
          <a:p>
            <a:r>
              <a:rPr lang="en-US" sz="1800"/>
              <a:t>Invoke the </a:t>
            </a:r>
            <a:r>
              <a:rPr lang="en-US" sz="1800" b="1" i="1" err="1"/>
              <a:t>GetData</a:t>
            </a:r>
            <a:r>
              <a:rPr lang="en-US" sz="1800" i="1"/>
              <a:t> </a:t>
            </a:r>
            <a:r>
              <a:rPr lang="en-US" sz="1800"/>
              <a:t>method on </a:t>
            </a:r>
            <a:r>
              <a:rPr lang="en-US" sz="1800" b="1" i="1" err="1"/>
              <a:t>DemoActor</a:t>
            </a:r>
            <a:r>
              <a:rPr lang="en-US" sz="1800" b="1" i="1"/>
              <a:t> </a:t>
            </a:r>
            <a:r>
              <a:rPr lang="en-US" sz="1800"/>
              <a:t>actor</a:t>
            </a:r>
            <a:r>
              <a:rPr lang="en-US" sz="1800" i="1"/>
              <a:t> </a:t>
            </a:r>
            <a:r>
              <a:rPr lang="en-US" sz="1800"/>
              <a:t>with </a:t>
            </a:r>
            <a:r>
              <a:rPr lang="en-US" sz="1800" b="1" i="1"/>
              <a:t>id=</a:t>
            </a:r>
            <a:r>
              <a:rPr lang="en-US" sz="1800" b="1" i="1" err="1"/>
              <a:t>abc</a:t>
            </a:r>
            <a:endParaRPr lang="en-US" sz="1800" b="1" i="1"/>
          </a:p>
        </p:txBody>
      </p:sp>
      <p:sp>
        <p:nvSpPr>
          <p:cNvPr id="6" name="Rectangle 5">
            <a:extLst>
              <a:ext uri="{FF2B5EF4-FFF2-40B4-BE49-F238E27FC236}">
                <a16:creationId xmlns:a16="http://schemas.microsoft.com/office/drawing/2014/main" id="{5F119E32-5831-4312-BD0F-69E7BA4BF57B}"/>
              </a:ext>
            </a:extLst>
          </p:cNvPr>
          <p:cNvSpPr/>
          <p:nvPr/>
        </p:nvSpPr>
        <p:spPr>
          <a:xfrm>
            <a:off x="351356" y="5317432"/>
            <a:ext cx="11489288" cy="923330"/>
          </a:xfrm>
          <a:prstGeom prst="rect">
            <a:avLst/>
          </a:prstGeom>
        </p:spPr>
        <p:txBody>
          <a:bodyPr wrap="square">
            <a:spAutoFit/>
          </a:bodyPr>
          <a:lstStyle/>
          <a:p>
            <a:endParaRPr lang="en-US" sz="1800"/>
          </a:p>
          <a:p>
            <a:r>
              <a:rPr lang="en-US" sz="1800"/>
              <a:t>Invoke the </a:t>
            </a:r>
            <a:r>
              <a:rPr lang="en-US" sz="1800" b="1" i="1" err="1"/>
              <a:t>SaveData</a:t>
            </a:r>
            <a:r>
              <a:rPr lang="en-US" sz="1800" i="1"/>
              <a:t> </a:t>
            </a:r>
            <a:r>
              <a:rPr lang="en-US" sz="1800"/>
              <a:t>method on </a:t>
            </a:r>
            <a:r>
              <a:rPr lang="en-US" sz="1800" b="1" i="1" err="1"/>
              <a:t>DemoActor</a:t>
            </a:r>
            <a:r>
              <a:rPr lang="en-US" sz="1800" i="1"/>
              <a:t> </a:t>
            </a:r>
            <a:r>
              <a:rPr lang="en-US" sz="1800"/>
              <a:t>actor with </a:t>
            </a:r>
            <a:r>
              <a:rPr lang="en-US" sz="1800" b="1" i="1"/>
              <a:t>id=</a:t>
            </a:r>
            <a:r>
              <a:rPr lang="en-US" sz="1800" b="1" i="1" err="1"/>
              <a:t>abc</a:t>
            </a:r>
            <a:r>
              <a:rPr lang="en-US" sz="1800"/>
              <a:t>, providing values for </a:t>
            </a:r>
            <a:r>
              <a:rPr lang="en-US" sz="1800" err="1"/>
              <a:t>PropertyA</a:t>
            </a:r>
            <a:r>
              <a:rPr lang="en-US" sz="1800"/>
              <a:t> and </a:t>
            </a:r>
            <a:r>
              <a:rPr lang="en-US" sz="1800" err="1"/>
              <a:t>PropertyB</a:t>
            </a:r>
            <a:endParaRPr lang="en-US" sz="1800" b="1"/>
          </a:p>
          <a:p>
            <a:r>
              <a:rPr lang="en-US" sz="1800"/>
              <a:t>	</a:t>
            </a:r>
            <a:endParaRPr lang="en-US" sz="1800">
              <a:latin typeface="Courier" pitchFamily="2" charset="0"/>
            </a:endParaRPr>
          </a:p>
        </p:txBody>
      </p:sp>
      <p:pic>
        <p:nvPicPr>
          <p:cNvPr id="7" name="Picture 6">
            <a:extLst>
              <a:ext uri="{FF2B5EF4-FFF2-40B4-BE49-F238E27FC236}">
                <a16:creationId xmlns:a16="http://schemas.microsoft.com/office/drawing/2014/main" id="{FEAC1063-C37E-4896-831B-89DF14C1F30B}"/>
              </a:ext>
            </a:extLst>
          </p:cNvPr>
          <p:cNvPicPr>
            <a:picLocks noChangeAspect="1"/>
          </p:cNvPicPr>
          <p:nvPr/>
        </p:nvPicPr>
        <p:blipFill>
          <a:blip r:embed="rId2"/>
          <a:stretch>
            <a:fillRect/>
          </a:stretch>
        </p:blipFill>
        <p:spPr>
          <a:xfrm>
            <a:off x="351356" y="4375767"/>
            <a:ext cx="9867900" cy="990600"/>
          </a:xfrm>
          <a:prstGeom prst="rect">
            <a:avLst/>
          </a:prstGeom>
        </p:spPr>
      </p:pic>
      <p:pic>
        <p:nvPicPr>
          <p:cNvPr id="8" name="Picture 7">
            <a:extLst>
              <a:ext uri="{FF2B5EF4-FFF2-40B4-BE49-F238E27FC236}">
                <a16:creationId xmlns:a16="http://schemas.microsoft.com/office/drawing/2014/main" id="{B73D2AE4-3EDD-48D8-B8C2-DDB274E43057}"/>
              </a:ext>
            </a:extLst>
          </p:cNvPr>
          <p:cNvPicPr>
            <a:picLocks noChangeAspect="1"/>
          </p:cNvPicPr>
          <p:nvPr/>
        </p:nvPicPr>
        <p:blipFill>
          <a:blip r:embed="rId3"/>
          <a:stretch>
            <a:fillRect/>
          </a:stretch>
        </p:blipFill>
        <p:spPr>
          <a:xfrm>
            <a:off x="351356" y="2915393"/>
            <a:ext cx="8620125" cy="742950"/>
          </a:xfrm>
          <a:prstGeom prst="rect">
            <a:avLst/>
          </a:prstGeom>
        </p:spPr>
      </p:pic>
    </p:spTree>
    <p:extLst>
      <p:ext uri="{BB962C8B-B14F-4D97-AF65-F5344CB8AC3E}">
        <p14:creationId xmlns:p14="http://schemas.microsoft.com/office/powerpoint/2010/main" val="18972693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C9F6F5-E100-4C9B-B4B5-F45BB978C151}"/>
              </a:ext>
            </a:extLst>
          </p:cNvPr>
          <p:cNvSpPr txBox="1">
            <a:spLocks/>
          </p:cNvSpPr>
          <p:nvPr/>
        </p:nvSpPr>
        <p:spPr>
          <a:xfrm>
            <a:off x="1524000" y="3274951"/>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a:t>ASP.NET Core with Dapr</a:t>
            </a:r>
          </a:p>
        </p:txBody>
      </p:sp>
      <p:sp>
        <p:nvSpPr>
          <p:cNvPr id="8" name="Text Placeholder 2">
            <a:extLst>
              <a:ext uri="{FF2B5EF4-FFF2-40B4-BE49-F238E27FC236}">
                <a16:creationId xmlns:a16="http://schemas.microsoft.com/office/drawing/2014/main" id="{E655BF6E-5444-42AC-9EC3-AFEE3D8B13F6}"/>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Tree>
    <p:extLst>
      <p:ext uri="{BB962C8B-B14F-4D97-AF65-F5344CB8AC3E}">
        <p14:creationId xmlns:p14="http://schemas.microsoft.com/office/powerpoint/2010/main" val="2867885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FC470-A1F9-EE46-A608-22B00A0921CA}"/>
              </a:ext>
            </a:extLst>
          </p:cNvPr>
          <p:cNvSpPr>
            <a:spLocks noGrp="1"/>
          </p:cNvSpPr>
          <p:nvPr>
            <p:ph type="title"/>
          </p:nvPr>
        </p:nvSpPr>
        <p:spPr>
          <a:xfrm>
            <a:off x="588263" y="457199"/>
            <a:ext cx="9119016" cy="553998"/>
          </a:xfrm>
        </p:spPr>
        <p:txBody>
          <a:bodyPr/>
          <a:lstStyle/>
          <a:p>
            <a:r>
              <a:rPr lang="en-US"/>
              <a:t>Dapr and Azure Functions</a:t>
            </a:r>
          </a:p>
        </p:txBody>
      </p:sp>
      <p:sp>
        <p:nvSpPr>
          <p:cNvPr id="3" name="Content Placeholder 2">
            <a:extLst>
              <a:ext uri="{FF2B5EF4-FFF2-40B4-BE49-F238E27FC236}">
                <a16:creationId xmlns:a16="http://schemas.microsoft.com/office/drawing/2014/main" id="{796E1DE2-1E5A-6648-9993-60F85EB58D99}"/>
              </a:ext>
            </a:extLst>
          </p:cNvPr>
          <p:cNvSpPr>
            <a:spLocks noGrp="1"/>
          </p:cNvSpPr>
          <p:nvPr>
            <p:ph sz="quarter" idx="11"/>
          </p:nvPr>
        </p:nvSpPr>
        <p:spPr>
          <a:xfrm>
            <a:off x="588263" y="1385259"/>
            <a:ext cx="11060178" cy="1378839"/>
          </a:xfrm>
        </p:spPr>
        <p:txBody>
          <a:bodyPr/>
          <a:lstStyle/>
          <a:p>
            <a:r>
              <a:rPr lang="en-US"/>
              <a:t>Building an Azure Functions Dapr extension</a:t>
            </a:r>
          </a:p>
          <a:p>
            <a:r>
              <a:rPr lang="en-US"/>
              <a:t>Enables an Azure Function to interact seamlessly with Dapr capabilities in Kubernetes, IoT Edge and other hosting platforms </a:t>
            </a:r>
          </a:p>
        </p:txBody>
      </p:sp>
      <p:pic>
        <p:nvPicPr>
          <p:cNvPr id="4" name="Picture 3">
            <a:extLst>
              <a:ext uri="{FF2B5EF4-FFF2-40B4-BE49-F238E27FC236}">
                <a16:creationId xmlns:a16="http://schemas.microsoft.com/office/drawing/2014/main" id="{A0FAB597-5110-6D49-9964-D249553AD48E}"/>
              </a:ext>
            </a:extLst>
          </p:cNvPr>
          <p:cNvPicPr>
            <a:picLocks noChangeAspect="1"/>
          </p:cNvPicPr>
          <p:nvPr/>
        </p:nvPicPr>
        <p:blipFill>
          <a:blip r:embed="rId2"/>
          <a:stretch>
            <a:fillRect/>
          </a:stretch>
        </p:blipFill>
        <p:spPr>
          <a:xfrm>
            <a:off x="543559" y="2908218"/>
            <a:ext cx="9119016" cy="3583168"/>
          </a:xfrm>
          <a:prstGeom prst="rect">
            <a:avLst/>
          </a:prstGeom>
        </p:spPr>
      </p:pic>
    </p:spTree>
    <p:extLst>
      <p:ext uri="{BB962C8B-B14F-4D97-AF65-F5344CB8AC3E}">
        <p14:creationId xmlns:p14="http://schemas.microsoft.com/office/powerpoint/2010/main" val="1554200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Dapr-AzureFunctions">
            <a:hlinkClick r:id="" action="ppaction://media"/>
            <a:extLst>
              <a:ext uri="{FF2B5EF4-FFF2-40B4-BE49-F238E27FC236}">
                <a16:creationId xmlns:a16="http://schemas.microsoft.com/office/drawing/2014/main" id="{06CDF643-15B0-4F66-9956-871C101310BF}"/>
              </a:ext>
            </a:extLst>
          </p:cNvPr>
          <p:cNvPicPr>
            <a:picLocks noChangeAspect="1"/>
          </p:cNvPicPr>
          <p:nvPr>
            <a:videoFile r:link="rId1"/>
            <p:extLst>
              <p:ext uri="{DAA4B4D4-6D71-4841-9C94-3DE7FCFB9230}">
                <p14:media xmlns:p14="http://schemas.microsoft.com/office/powerpoint/2010/main" r:embed="rId2">
                  <p14:trim st="17500" end="40322.1444"/>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86968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5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405CBD5-4F2C-4D7A-96F3-CDA7D2C52E4D}"/>
              </a:ext>
            </a:extLst>
          </p:cNvPr>
          <p:cNvSpPr/>
          <p:nvPr/>
        </p:nvSpPr>
        <p:spPr bwMode="auto">
          <a:xfrm>
            <a:off x="6612373" y="1854851"/>
            <a:ext cx="5351618"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1523568" y="1838342"/>
            <a:ext cx="4845220"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1" name="Rounded Rectangle 5">
            <a:extLst>
              <a:ext uri="{FF2B5EF4-FFF2-40B4-BE49-F238E27FC236}">
                <a16:creationId xmlns:a16="http://schemas.microsoft.com/office/drawing/2014/main" id="{F2A88ADF-7780-4D4A-8B3B-DA069B5954A0}"/>
              </a:ext>
            </a:extLst>
          </p:cNvPr>
          <p:cNvSpPr/>
          <p:nvPr/>
        </p:nvSpPr>
        <p:spPr bwMode="auto">
          <a:xfrm>
            <a:off x="10135438" y="32871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Rounded Rectangle 5">
            <a:extLst>
              <a:ext uri="{FF2B5EF4-FFF2-40B4-BE49-F238E27FC236}">
                <a16:creationId xmlns:a16="http://schemas.microsoft.com/office/drawing/2014/main" id="{C4502035-DFC9-47BD-B3BA-00D72444EA43}"/>
              </a:ext>
            </a:extLst>
          </p:cNvPr>
          <p:cNvSpPr/>
          <p:nvPr/>
        </p:nvSpPr>
        <p:spPr bwMode="auto">
          <a:xfrm>
            <a:off x="9983038" y="31347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Rectangle 12">
            <a:extLst>
              <a:ext uri="{FF2B5EF4-FFF2-40B4-BE49-F238E27FC236}">
                <a16:creationId xmlns:a16="http://schemas.microsoft.com/office/drawing/2014/main" id="{5D53227B-BA9B-4273-BCD8-613D8D62AE3E}"/>
              </a:ext>
            </a:extLst>
          </p:cNvPr>
          <p:cNvSpPr/>
          <p:nvPr/>
        </p:nvSpPr>
        <p:spPr>
          <a:xfrm>
            <a:off x="3428011" y="3199497"/>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3640732" y="3818282"/>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ounded Rectangle 5">
            <a:extLst>
              <a:ext uri="{FF2B5EF4-FFF2-40B4-BE49-F238E27FC236}">
                <a16:creationId xmlns:a16="http://schemas.microsoft.com/office/drawing/2014/main" id="{389633E0-C96B-4D2B-8C78-959E5A759869}"/>
              </a:ext>
            </a:extLst>
          </p:cNvPr>
          <p:cNvSpPr/>
          <p:nvPr/>
        </p:nvSpPr>
        <p:spPr bwMode="auto">
          <a:xfrm>
            <a:off x="4317532" y="2993243"/>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830638" y="29823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50" name="Group 49">
            <a:extLst>
              <a:ext uri="{FF2B5EF4-FFF2-40B4-BE49-F238E27FC236}">
                <a16:creationId xmlns:a16="http://schemas.microsoft.com/office/drawing/2014/main" id="{BED798C7-5F43-471B-B5FC-1E36A47339A7}"/>
              </a:ext>
            </a:extLst>
          </p:cNvPr>
          <p:cNvGrpSpPr/>
          <p:nvPr/>
        </p:nvGrpSpPr>
        <p:grpSpPr>
          <a:xfrm>
            <a:off x="7231036" y="3294377"/>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2"/>
            <a:srcRect/>
            <a:stretch/>
          </p:blipFill>
          <p:spPr>
            <a:xfrm>
              <a:off x="7078652" y="3303432"/>
              <a:ext cx="519168" cy="310059"/>
            </a:xfrm>
            <a:prstGeom prst="rect">
              <a:avLst/>
            </a:prstGeom>
            <a:grpFill/>
          </p:spPr>
        </p:pic>
      </p:grpSp>
      <p:sp>
        <p:nvSpPr>
          <p:cNvPr id="55" name="Rounded Rectangle 5">
            <a:extLst>
              <a:ext uri="{FF2B5EF4-FFF2-40B4-BE49-F238E27FC236}">
                <a16:creationId xmlns:a16="http://schemas.microsoft.com/office/drawing/2014/main" id="{9A276B59-64FE-40FA-B6F2-328B6D6746D0}"/>
              </a:ext>
            </a:extLst>
          </p:cNvPr>
          <p:cNvSpPr/>
          <p:nvPr/>
        </p:nvSpPr>
        <p:spPr bwMode="auto">
          <a:xfrm>
            <a:off x="1834766" y="2931583"/>
            <a:ext cx="1737360" cy="1734143"/>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4715098" y="3486646"/>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256032" y="3512894"/>
            <a:ext cx="880453" cy="685677"/>
          </a:xfrm>
          <a:prstGeom prst="rect">
            <a:avLst/>
          </a:prstGeom>
        </p:spPr>
      </p:pic>
      <p:sp>
        <p:nvSpPr>
          <p:cNvPr id="68" name="Freeform: Shape 67">
            <a:extLst>
              <a:ext uri="{FF2B5EF4-FFF2-40B4-BE49-F238E27FC236}">
                <a16:creationId xmlns:a16="http://schemas.microsoft.com/office/drawing/2014/main" id="{4C09C4DC-420F-4C4A-B97E-A177CC5F8D6E}"/>
              </a:ext>
            </a:extLst>
          </p:cNvPr>
          <p:cNvSpPr/>
          <p:nvPr/>
        </p:nvSpPr>
        <p:spPr>
          <a:xfrm>
            <a:off x="228009" y="525443"/>
            <a:ext cx="10146914" cy="1538883"/>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Secure</a:t>
            </a:r>
            <a:r>
              <a:rPr kumimoji="0" lang="en-US" sz="3600" b="0" i="0" u="none" strike="noStrike" kern="1200" cap="none" spc="0" normalizeH="0" noProof="0">
                <a:ln>
                  <a:noFill/>
                </a:ln>
                <a:solidFill>
                  <a:srgbClr val="000000"/>
                </a:solidFill>
                <a:effectLst/>
                <a:uLnTx/>
                <a:uFillTx/>
                <a:latin typeface="Segoe UI Semibold"/>
                <a:ea typeface="+mn-ea"/>
                <a:cs typeface="+mn-cs"/>
              </a:rPr>
              <a:t> ingress communication</a:t>
            </a:r>
          </a:p>
          <a:p>
            <a:pPr defTabSz="1422400">
              <a:lnSpc>
                <a:spcPct val="90000"/>
              </a:lnSpc>
              <a:spcBef>
                <a:spcPct val="0"/>
              </a:spcBef>
              <a:spcAft>
                <a:spcPts val="600"/>
              </a:spcAft>
              <a:defRPr/>
            </a:pPr>
            <a:r>
              <a:rPr lang="en-US" sz="2400" err="1">
                <a:solidFill>
                  <a:schemeClr val="accent1"/>
                </a:solidFill>
                <a:latin typeface="Segoe UI Semibold"/>
              </a:rPr>
              <a:t>Daprize</a:t>
            </a:r>
            <a:r>
              <a:rPr lang="en-US" sz="2400">
                <a:solidFill>
                  <a:schemeClr val="accent1"/>
                </a:solidFill>
                <a:latin typeface="Segoe UI Semibold"/>
              </a:rPr>
              <a:t> proxy servers</a:t>
            </a:r>
          </a:p>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noProof="0">
                <a:ln>
                  <a:noFill/>
                </a:ln>
                <a:solidFill>
                  <a:srgbClr val="000000"/>
                </a:solidFill>
                <a:effectLst/>
                <a:uLnTx/>
                <a:uFillTx/>
                <a:latin typeface="Segoe UI Semibold"/>
                <a:ea typeface="+mn-ea"/>
                <a:cs typeface="+mn-cs"/>
              </a:rPr>
              <a:t> </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668431" y="2370145"/>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flipV="1">
            <a:off x="5208129" y="2367163"/>
            <a:ext cx="5460302" cy="13856"/>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208129" y="2381019"/>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5047541" y="2110145"/>
            <a:ext cx="2609367" cy="15234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Secure communication with</a:t>
            </a:r>
            <a:r>
              <a:rPr kumimoji="0" lang="en-US" sz="1100" b="0" i="0" u="none" strike="noStrike" kern="1200" cap="none" spc="0" normalizeH="0" noProof="0">
                <a:ln>
                  <a:noFill/>
                </a:ln>
                <a:solidFill>
                  <a:srgbClr val="0078D4"/>
                </a:solidFill>
                <a:effectLst/>
                <a:uLnTx/>
                <a:uFillTx/>
                <a:latin typeface="Segoe UI"/>
                <a:ea typeface="+mn-ea"/>
                <a:cs typeface="Segoe UI" pitchFamily="34" charset="0"/>
              </a:rPr>
              <a:t> </a:t>
            </a:r>
            <a:r>
              <a:rPr kumimoji="0" lang="en-US" sz="1100" b="0" i="0" u="none" strike="noStrike" kern="1200" cap="none" spc="0" normalizeH="0" noProof="0" err="1">
                <a:ln>
                  <a:noFill/>
                </a:ln>
                <a:solidFill>
                  <a:srgbClr val="0078D4"/>
                </a:solidFill>
                <a:effectLst/>
                <a:uLnTx/>
                <a:uFillTx/>
                <a:latin typeface="Segoe UI"/>
                <a:ea typeface="+mn-ea"/>
                <a:cs typeface="Segoe UI" pitchFamily="34" charset="0"/>
              </a:rPr>
              <a:t>mTLS</a:t>
            </a:r>
            <a:endPar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pic>
        <p:nvPicPr>
          <p:cNvPr id="2050" name="Picture 2" descr="Image result for nginx logo">
            <a:extLst>
              <a:ext uri="{FF2B5EF4-FFF2-40B4-BE49-F238E27FC236}">
                <a16:creationId xmlns:a16="http://schemas.microsoft.com/office/drawing/2014/main" id="{A4531A85-2953-4D6E-AC10-B4235BF7A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6036" y="3098179"/>
            <a:ext cx="940479" cy="2017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raefik">
            <a:extLst>
              <a:ext uri="{FF2B5EF4-FFF2-40B4-BE49-F238E27FC236}">
                <a16:creationId xmlns:a16="http://schemas.microsoft.com/office/drawing/2014/main" id="{DE69E5CA-D71F-437E-BC95-41241C17B2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9042" y="3453828"/>
            <a:ext cx="462649" cy="5973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6B194FD-1AD5-4663-A204-BAFD05628F88}"/>
              </a:ext>
            </a:extLst>
          </p:cNvPr>
          <p:cNvPicPr>
            <a:picLocks noChangeAspect="1"/>
          </p:cNvPicPr>
          <p:nvPr/>
        </p:nvPicPr>
        <p:blipFill>
          <a:blip r:embed="rId7"/>
          <a:stretch>
            <a:fillRect/>
          </a:stretch>
        </p:blipFill>
        <p:spPr>
          <a:xfrm>
            <a:off x="2001081" y="4163165"/>
            <a:ext cx="1323975" cy="390525"/>
          </a:xfrm>
          <a:prstGeom prst="rect">
            <a:avLst/>
          </a:prstGeom>
        </p:spPr>
      </p:pic>
      <p:sp>
        <p:nvSpPr>
          <p:cNvPr id="75" name="Rectangle 74">
            <a:extLst>
              <a:ext uri="{FF2B5EF4-FFF2-40B4-BE49-F238E27FC236}">
                <a16:creationId xmlns:a16="http://schemas.microsoft.com/office/drawing/2014/main" id="{6A0A9972-6F8C-4586-BEDB-0D4086AAF75E}"/>
              </a:ext>
            </a:extLst>
          </p:cNvPr>
          <p:cNvSpPr/>
          <p:nvPr/>
        </p:nvSpPr>
        <p:spPr>
          <a:xfrm>
            <a:off x="8897519" y="3313312"/>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76" name="Straight Arrow Connector 75">
            <a:extLst>
              <a:ext uri="{FF2B5EF4-FFF2-40B4-BE49-F238E27FC236}">
                <a16:creationId xmlns:a16="http://schemas.microsoft.com/office/drawing/2014/main" id="{28CA6F2C-AAC6-4B7A-B4D0-85DA71450A30}"/>
              </a:ext>
            </a:extLst>
          </p:cNvPr>
          <p:cNvCxnSpPr>
            <a:cxnSpLocks/>
          </p:cNvCxnSpPr>
          <p:nvPr/>
        </p:nvCxnSpPr>
        <p:spPr>
          <a:xfrm>
            <a:off x="9116658" y="4001840"/>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5CD38B3-A9F5-4ABC-A05D-6C456FE6F86B}"/>
              </a:ext>
            </a:extLst>
          </p:cNvPr>
          <p:cNvCxnSpPr>
            <a:cxnSpLocks/>
          </p:cNvCxnSpPr>
          <p:nvPr/>
        </p:nvCxnSpPr>
        <p:spPr>
          <a:xfrm>
            <a:off x="-2419479" y="3548892"/>
            <a:ext cx="324887"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B967246-E673-46FA-A17A-DFD707730576}"/>
              </a:ext>
            </a:extLst>
          </p:cNvPr>
          <p:cNvCxnSpPr>
            <a:cxnSpLocks/>
          </p:cNvCxnSpPr>
          <p:nvPr/>
        </p:nvCxnSpPr>
        <p:spPr>
          <a:xfrm>
            <a:off x="986118" y="3796385"/>
            <a:ext cx="824350" cy="11346"/>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C0BCF23-5292-43CF-84BF-C7C05BC98F05}"/>
              </a:ext>
            </a:extLst>
          </p:cNvPr>
          <p:cNvGrpSpPr/>
          <p:nvPr/>
        </p:nvGrpSpPr>
        <p:grpSpPr>
          <a:xfrm>
            <a:off x="7007759" y="313476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3" name="Rounded Rectangle 5">
              <a:extLst>
                <a:ext uri="{FF2B5EF4-FFF2-40B4-BE49-F238E27FC236}">
                  <a16:creationId xmlns:a16="http://schemas.microsoft.com/office/drawing/2014/main" id="{61627DE2-E8EC-4714-A46F-57A1B4E41E06}"/>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4" name="Graphic 51">
              <a:extLst>
                <a:ext uri="{FF2B5EF4-FFF2-40B4-BE49-F238E27FC236}">
                  <a16:creationId xmlns:a16="http://schemas.microsoft.com/office/drawing/2014/main" id="{7FA4C098-4F5B-4192-A17C-9357A0B2F6A3}"/>
                </a:ext>
              </a:extLst>
            </p:cNvPr>
            <p:cNvPicPr>
              <a:picLocks noChangeAspect="1"/>
            </p:cNvPicPr>
            <p:nvPr/>
          </p:nvPicPr>
          <p:blipFill>
            <a:blip r:embed="rId2"/>
            <a:srcRect/>
            <a:stretch/>
          </p:blipFill>
          <p:spPr>
            <a:xfrm>
              <a:off x="7078652" y="3303432"/>
              <a:ext cx="519168" cy="310059"/>
            </a:xfrm>
            <a:prstGeom prst="rect">
              <a:avLst/>
            </a:prstGeom>
            <a:grpFill/>
          </p:spPr>
        </p:pic>
      </p:grpSp>
      <p:grpSp>
        <p:nvGrpSpPr>
          <p:cNvPr id="35" name="Group 34">
            <a:extLst>
              <a:ext uri="{FF2B5EF4-FFF2-40B4-BE49-F238E27FC236}">
                <a16:creationId xmlns:a16="http://schemas.microsoft.com/office/drawing/2014/main" id="{F5FD0640-DABF-47C9-AA9B-016078C9DA9A}"/>
              </a:ext>
            </a:extLst>
          </p:cNvPr>
          <p:cNvGrpSpPr/>
          <p:nvPr/>
        </p:nvGrpSpPr>
        <p:grpSpPr>
          <a:xfrm>
            <a:off x="6793477" y="294065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6" name="Rounded Rectangle 5">
              <a:extLst>
                <a:ext uri="{FF2B5EF4-FFF2-40B4-BE49-F238E27FC236}">
                  <a16:creationId xmlns:a16="http://schemas.microsoft.com/office/drawing/2014/main" id="{012E2D14-1413-40A6-9827-48CC70308B42}"/>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7" name="Graphic 51">
              <a:extLst>
                <a:ext uri="{FF2B5EF4-FFF2-40B4-BE49-F238E27FC236}">
                  <a16:creationId xmlns:a16="http://schemas.microsoft.com/office/drawing/2014/main" id="{0D0E336D-AEC0-4437-B85C-464905828B4B}"/>
                </a:ext>
              </a:extLst>
            </p:cNvPr>
            <p:cNvPicPr>
              <a:picLocks noChangeAspect="1"/>
            </p:cNvPicPr>
            <p:nvPr/>
          </p:nvPicPr>
          <p:blipFill>
            <a:blip r:embed="rId2"/>
            <a:srcRect/>
            <a:stretch/>
          </p:blipFill>
          <p:spPr>
            <a:xfrm>
              <a:off x="7078652" y="3303432"/>
              <a:ext cx="519168" cy="310059"/>
            </a:xfrm>
            <a:prstGeom prst="rect">
              <a:avLst/>
            </a:prstGeom>
            <a:grpFill/>
          </p:spPr>
        </p:pic>
      </p:grpSp>
      <p:pic>
        <p:nvPicPr>
          <p:cNvPr id="7" name="Picture 6">
            <a:extLst>
              <a:ext uri="{FF2B5EF4-FFF2-40B4-BE49-F238E27FC236}">
                <a16:creationId xmlns:a16="http://schemas.microsoft.com/office/drawing/2014/main" id="{5C81D077-48FA-4735-83DF-AC6ED7AB7178}"/>
              </a:ext>
            </a:extLst>
          </p:cNvPr>
          <p:cNvPicPr>
            <a:picLocks noChangeAspect="1"/>
          </p:cNvPicPr>
          <p:nvPr/>
        </p:nvPicPr>
        <p:blipFill>
          <a:blip r:embed="rId8"/>
          <a:stretch>
            <a:fillRect/>
          </a:stretch>
        </p:blipFill>
        <p:spPr>
          <a:xfrm>
            <a:off x="115426" y="3401097"/>
            <a:ext cx="828675" cy="790575"/>
          </a:xfrm>
          <a:prstGeom prst="rect">
            <a:avLst/>
          </a:prstGeom>
        </p:spPr>
      </p:pic>
      <p:sp>
        <p:nvSpPr>
          <p:cNvPr id="45" name="Rectangle 44">
            <a:extLst>
              <a:ext uri="{FF2B5EF4-FFF2-40B4-BE49-F238E27FC236}">
                <a16:creationId xmlns:a16="http://schemas.microsoft.com/office/drawing/2014/main" id="{49679444-06F4-449A-8BBE-2E3AEED12CA2}"/>
              </a:ext>
            </a:extLst>
          </p:cNvPr>
          <p:cNvSpPr/>
          <p:nvPr/>
        </p:nvSpPr>
        <p:spPr>
          <a:xfrm>
            <a:off x="10876148" y="1893042"/>
            <a:ext cx="609462"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a:t>
            </a:r>
          </a:p>
        </p:txBody>
      </p:sp>
      <p:sp>
        <p:nvSpPr>
          <p:cNvPr id="46" name="Rectangle 45">
            <a:extLst>
              <a:ext uri="{FF2B5EF4-FFF2-40B4-BE49-F238E27FC236}">
                <a16:creationId xmlns:a16="http://schemas.microsoft.com/office/drawing/2014/main" id="{52E87717-D348-4B07-9A6C-11C789C58139}"/>
              </a:ext>
            </a:extLst>
          </p:cNvPr>
          <p:cNvSpPr/>
          <p:nvPr/>
        </p:nvSpPr>
        <p:spPr>
          <a:xfrm>
            <a:off x="1728410" y="1982865"/>
            <a:ext cx="915252"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Ingress</a:t>
            </a:r>
          </a:p>
        </p:txBody>
      </p:sp>
    </p:spTree>
    <p:extLst>
      <p:ext uri="{BB962C8B-B14F-4D97-AF65-F5344CB8AC3E}">
        <p14:creationId xmlns:p14="http://schemas.microsoft.com/office/powerpoint/2010/main" val="3911690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0" grpId="0" animBg="1"/>
      <p:bldP spid="31" grpId="0" animBg="1"/>
      <p:bldP spid="30" grpId="0" animBg="1"/>
      <p:bldP spid="13" grpId="0"/>
      <p:bldP spid="44" grpId="0" animBg="1"/>
      <p:bldP spid="47" grpId="0" animBg="1"/>
      <p:bldP spid="55" grpId="0" animBg="1"/>
      <p:bldP spid="88" grpId="0"/>
      <p:bldP spid="75" grpId="0"/>
      <p:bldP spid="45" grpId="0"/>
      <p:bldP spid="4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3A606E9-DC5F-4352-A65C-2148A1F7A8F5}"/>
              </a:ext>
            </a:extLst>
          </p:cNvPr>
          <p:cNvSpPr/>
          <p:nvPr/>
        </p:nvSpPr>
        <p:spPr bwMode="auto">
          <a:xfrm>
            <a:off x="1085845" y="1799748"/>
            <a:ext cx="10990729" cy="486575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43" name="Rectangle 42">
            <a:extLst>
              <a:ext uri="{FF2B5EF4-FFF2-40B4-BE49-F238E27FC236}">
                <a16:creationId xmlns:a16="http://schemas.microsoft.com/office/drawing/2014/main" id="{A405CBD5-4F2C-4D7A-96F3-CDA7D2C52E4D}"/>
              </a:ext>
            </a:extLst>
          </p:cNvPr>
          <p:cNvSpPr/>
          <p:nvPr/>
        </p:nvSpPr>
        <p:spPr bwMode="auto">
          <a:xfrm>
            <a:off x="6496947" y="2392733"/>
            <a:ext cx="5351618"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1408142" y="2376224"/>
            <a:ext cx="4845220"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1" name="Rounded Rectangle 5">
            <a:extLst>
              <a:ext uri="{FF2B5EF4-FFF2-40B4-BE49-F238E27FC236}">
                <a16:creationId xmlns:a16="http://schemas.microsoft.com/office/drawing/2014/main" id="{F2A88ADF-7780-4D4A-8B3B-DA069B5954A0}"/>
              </a:ext>
            </a:extLst>
          </p:cNvPr>
          <p:cNvSpPr/>
          <p:nvPr/>
        </p:nvSpPr>
        <p:spPr bwMode="auto">
          <a:xfrm>
            <a:off x="10020012" y="38250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Rounded Rectangle 5">
            <a:extLst>
              <a:ext uri="{FF2B5EF4-FFF2-40B4-BE49-F238E27FC236}">
                <a16:creationId xmlns:a16="http://schemas.microsoft.com/office/drawing/2014/main" id="{C4502035-DFC9-47BD-B3BA-00D72444EA43}"/>
              </a:ext>
            </a:extLst>
          </p:cNvPr>
          <p:cNvSpPr/>
          <p:nvPr/>
        </p:nvSpPr>
        <p:spPr bwMode="auto">
          <a:xfrm>
            <a:off x="9867612" y="36726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Rectangle 12">
            <a:extLst>
              <a:ext uri="{FF2B5EF4-FFF2-40B4-BE49-F238E27FC236}">
                <a16:creationId xmlns:a16="http://schemas.microsoft.com/office/drawing/2014/main" id="{5D53227B-BA9B-4273-BCD8-613D8D62AE3E}"/>
              </a:ext>
            </a:extLst>
          </p:cNvPr>
          <p:cNvSpPr/>
          <p:nvPr/>
        </p:nvSpPr>
        <p:spPr>
          <a:xfrm>
            <a:off x="3312585" y="3737379"/>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3525306" y="4356164"/>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ounded Rectangle 5">
            <a:extLst>
              <a:ext uri="{FF2B5EF4-FFF2-40B4-BE49-F238E27FC236}">
                <a16:creationId xmlns:a16="http://schemas.microsoft.com/office/drawing/2014/main" id="{389633E0-C96B-4D2B-8C78-959E5A759869}"/>
              </a:ext>
            </a:extLst>
          </p:cNvPr>
          <p:cNvSpPr/>
          <p:nvPr/>
        </p:nvSpPr>
        <p:spPr bwMode="auto">
          <a:xfrm>
            <a:off x="4202106" y="3531125"/>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715212" y="35202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50" name="Group 49">
            <a:extLst>
              <a:ext uri="{FF2B5EF4-FFF2-40B4-BE49-F238E27FC236}">
                <a16:creationId xmlns:a16="http://schemas.microsoft.com/office/drawing/2014/main" id="{BED798C7-5F43-471B-B5FC-1E36A47339A7}"/>
              </a:ext>
            </a:extLst>
          </p:cNvPr>
          <p:cNvGrpSpPr/>
          <p:nvPr/>
        </p:nvGrpSpPr>
        <p:grpSpPr>
          <a:xfrm>
            <a:off x="7115610" y="383225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2"/>
            <a:srcRect/>
            <a:stretch/>
          </p:blipFill>
          <p:spPr>
            <a:xfrm>
              <a:off x="7078652" y="3303432"/>
              <a:ext cx="519168" cy="310059"/>
            </a:xfrm>
            <a:prstGeom prst="rect">
              <a:avLst/>
            </a:prstGeom>
            <a:grpFill/>
          </p:spPr>
        </p:pic>
      </p:grpSp>
      <p:sp>
        <p:nvSpPr>
          <p:cNvPr id="55" name="Rounded Rectangle 5">
            <a:extLst>
              <a:ext uri="{FF2B5EF4-FFF2-40B4-BE49-F238E27FC236}">
                <a16:creationId xmlns:a16="http://schemas.microsoft.com/office/drawing/2014/main" id="{9A276B59-64FE-40FA-B6F2-328B6D6746D0}"/>
              </a:ext>
            </a:extLst>
          </p:cNvPr>
          <p:cNvSpPr/>
          <p:nvPr/>
        </p:nvSpPr>
        <p:spPr bwMode="auto">
          <a:xfrm>
            <a:off x="1719340" y="3469465"/>
            <a:ext cx="1737360" cy="1734143"/>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4599672" y="4024528"/>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140606" y="4050776"/>
            <a:ext cx="880453" cy="685677"/>
          </a:xfrm>
          <a:prstGeom prst="rect">
            <a:avLst/>
          </a:prstGeom>
        </p:spPr>
      </p:pic>
      <p:sp>
        <p:nvSpPr>
          <p:cNvPr id="68" name="Freeform: Shape 67">
            <a:extLst>
              <a:ext uri="{FF2B5EF4-FFF2-40B4-BE49-F238E27FC236}">
                <a16:creationId xmlns:a16="http://schemas.microsoft.com/office/drawing/2014/main" id="{4C09C4DC-420F-4C4A-B97E-A177CC5F8D6E}"/>
              </a:ext>
            </a:extLst>
          </p:cNvPr>
          <p:cNvSpPr/>
          <p:nvPr/>
        </p:nvSpPr>
        <p:spPr>
          <a:xfrm>
            <a:off x="228009" y="525443"/>
            <a:ext cx="10146914" cy="1538883"/>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Secure</a:t>
            </a:r>
            <a:r>
              <a:rPr kumimoji="0" lang="en-US" sz="3600" b="0" i="0" u="none" strike="noStrike" kern="1200" cap="none" spc="0" normalizeH="0" noProof="0">
                <a:ln>
                  <a:noFill/>
                </a:ln>
                <a:solidFill>
                  <a:srgbClr val="000000"/>
                </a:solidFill>
                <a:effectLst/>
                <a:uLnTx/>
                <a:uFillTx/>
                <a:latin typeface="Segoe UI Semibold"/>
                <a:ea typeface="+mn-ea"/>
                <a:cs typeface="+mn-cs"/>
              </a:rPr>
              <a:t> ingress communication</a:t>
            </a:r>
          </a:p>
          <a:p>
            <a:pPr defTabSz="1422400">
              <a:lnSpc>
                <a:spcPct val="90000"/>
              </a:lnSpc>
              <a:spcBef>
                <a:spcPct val="0"/>
              </a:spcBef>
              <a:spcAft>
                <a:spcPts val="600"/>
              </a:spcAft>
              <a:defRPr/>
            </a:pPr>
            <a:r>
              <a:rPr lang="en-US" sz="2400" err="1">
                <a:solidFill>
                  <a:schemeClr val="accent1"/>
                </a:solidFill>
                <a:latin typeface="Segoe UI Semibold"/>
              </a:rPr>
              <a:t>Daprize</a:t>
            </a:r>
            <a:r>
              <a:rPr lang="en-US" sz="2400">
                <a:solidFill>
                  <a:schemeClr val="accent1"/>
                </a:solidFill>
                <a:latin typeface="Segoe UI Semibold"/>
              </a:rPr>
              <a:t> proxy servers</a:t>
            </a:r>
          </a:p>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noProof="0">
                <a:ln>
                  <a:noFill/>
                </a:ln>
                <a:solidFill>
                  <a:srgbClr val="000000"/>
                </a:solidFill>
                <a:effectLst/>
                <a:uLnTx/>
                <a:uFillTx/>
                <a:latin typeface="Segoe UI Semibold"/>
                <a:ea typeface="+mn-ea"/>
                <a:cs typeface="+mn-cs"/>
              </a:rPr>
              <a:t> </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553005" y="2908027"/>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flipV="1">
            <a:off x="5092703" y="2905045"/>
            <a:ext cx="5460302" cy="13856"/>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092703" y="2918901"/>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4932115" y="2648027"/>
            <a:ext cx="2609367" cy="15234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Secure communication with</a:t>
            </a:r>
            <a:r>
              <a:rPr kumimoji="0" lang="en-US" sz="1100" b="0" i="0" u="none" strike="noStrike" kern="1200" cap="none" spc="0" normalizeH="0" noProof="0">
                <a:ln>
                  <a:noFill/>
                </a:ln>
                <a:solidFill>
                  <a:srgbClr val="0078D4"/>
                </a:solidFill>
                <a:effectLst/>
                <a:uLnTx/>
                <a:uFillTx/>
                <a:latin typeface="Segoe UI"/>
                <a:ea typeface="+mn-ea"/>
                <a:cs typeface="Segoe UI" pitchFamily="34" charset="0"/>
              </a:rPr>
              <a:t> </a:t>
            </a:r>
            <a:r>
              <a:rPr kumimoji="0" lang="en-US" sz="1100" b="0" i="0" u="none" strike="noStrike" kern="1200" cap="none" spc="0" normalizeH="0" noProof="0" err="1">
                <a:ln>
                  <a:noFill/>
                </a:ln>
                <a:solidFill>
                  <a:srgbClr val="0078D4"/>
                </a:solidFill>
                <a:effectLst/>
                <a:uLnTx/>
                <a:uFillTx/>
                <a:latin typeface="Segoe UI"/>
                <a:ea typeface="+mn-ea"/>
                <a:cs typeface="Segoe UI" pitchFamily="34" charset="0"/>
              </a:rPr>
              <a:t>mTLS</a:t>
            </a:r>
            <a:endPar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pic>
        <p:nvPicPr>
          <p:cNvPr id="2050" name="Picture 2" descr="Image result for nginx logo">
            <a:extLst>
              <a:ext uri="{FF2B5EF4-FFF2-40B4-BE49-F238E27FC236}">
                <a16:creationId xmlns:a16="http://schemas.microsoft.com/office/drawing/2014/main" id="{A4531A85-2953-4D6E-AC10-B4235BF7A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610" y="3636061"/>
            <a:ext cx="940479" cy="2017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raefik">
            <a:extLst>
              <a:ext uri="{FF2B5EF4-FFF2-40B4-BE49-F238E27FC236}">
                <a16:creationId xmlns:a16="http://schemas.microsoft.com/office/drawing/2014/main" id="{DE69E5CA-D71F-437E-BC95-41241C17B2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3616" y="3991710"/>
            <a:ext cx="462649" cy="5973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6B194FD-1AD5-4663-A204-BAFD05628F88}"/>
              </a:ext>
            </a:extLst>
          </p:cNvPr>
          <p:cNvPicPr>
            <a:picLocks noChangeAspect="1"/>
          </p:cNvPicPr>
          <p:nvPr/>
        </p:nvPicPr>
        <p:blipFill>
          <a:blip r:embed="rId7"/>
          <a:stretch>
            <a:fillRect/>
          </a:stretch>
        </p:blipFill>
        <p:spPr>
          <a:xfrm>
            <a:off x="1885655" y="4701047"/>
            <a:ext cx="1323975" cy="390525"/>
          </a:xfrm>
          <a:prstGeom prst="rect">
            <a:avLst/>
          </a:prstGeom>
        </p:spPr>
      </p:pic>
      <p:sp>
        <p:nvSpPr>
          <p:cNvPr id="75" name="Rectangle 74">
            <a:extLst>
              <a:ext uri="{FF2B5EF4-FFF2-40B4-BE49-F238E27FC236}">
                <a16:creationId xmlns:a16="http://schemas.microsoft.com/office/drawing/2014/main" id="{6A0A9972-6F8C-4586-BEDB-0D4086AAF75E}"/>
              </a:ext>
            </a:extLst>
          </p:cNvPr>
          <p:cNvSpPr/>
          <p:nvPr/>
        </p:nvSpPr>
        <p:spPr>
          <a:xfrm>
            <a:off x="8782093" y="3851194"/>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76" name="Straight Arrow Connector 75">
            <a:extLst>
              <a:ext uri="{FF2B5EF4-FFF2-40B4-BE49-F238E27FC236}">
                <a16:creationId xmlns:a16="http://schemas.microsoft.com/office/drawing/2014/main" id="{28CA6F2C-AAC6-4B7A-B4D0-85DA71450A30}"/>
              </a:ext>
            </a:extLst>
          </p:cNvPr>
          <p:cNvCxnSpPr>
            <a:cxnSpLocks/>
          </p:cNvCxnSpPr>
          <p:nvPr/>
        </p:nvCxnSpPr>
        <p:spPr>
          <a:xfrm>
            <a:off x="9001232" y="4539722"/>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5CD38B3-A9F5-4ABC-A05D-6C456FE6F86B}"/>
              </a:ext>
            </a:extLst>
          </p:cNvPr>
          <p:cNvCxnSpPr>
            <a:cxnSpLocks/>
          </p:cNvCxnSpPr>
          <p:nvPr/>
        </p:nvCxnSpPr>
        <p:spPr>
          <a:xfrm>
            <a:off x="-2534905" y="4086774"/>
            <a:ext cx="324887"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B967246-E673-46FA-A17A-DFD707730576}"/>
              </a:ext>
            </a:extLst>
          </p:cNvPr>
          <p:cNvCxnSpPr>
            <a:cxnSpLocks/>
          </p:cNvCxnSpPr>
          <p:nvPr/>
        </p:nvCxnSpPr>
        <p:spPr>
          <a:xfrm>
            <a:off x="870692" y="4334267"/>
            <a:ext cx="824350" cy="11346"/>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C0BCF23-5292-43CF-84BF-C7C05BC98F05}"/>
              </a:ext>
            </a:extLst>
          </p:cNvPr>
          <p:cNvGrpSpPr/>
          <p:nvPr/>
        </p:nvGrpSpPr>
        <p:grpSpPr>
          <a:xfrm>
            <a:off x="6892333" y="3672651"/>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3" name="Rounded Rectangle 5">
              <a:extLst>
                <a:ext uri="{FF2B5EF4-FFF2-40B4-BE49-F238E27FC236}">
                  <a16:creationId xmlns:a16="http://schemas.microsoft.com/office/drawing/2014/main" id="{61627DE2-E8EC-4714-A46F-57A1B4E41E06}"/>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4" name="Graphic 51">
              <a:extLst>
                <a:ext uri="{FF2B5EF4-FFF2-40B4-BE49-F238E27FC236}">
                  <a16:creationId xmlns:a16="http://schemas.microsoft.com/office/drawing/2014/main" id="{7FA4C098-4F5B-4192-A17C-9357A0B2F6A3}"/>
                </a:ext>
              </a:extLst>
            </p:cNvPr>
            <p:cNvPicPr>
              <a:picLocks noChangeAspect="1"/>
            </p:cNvPicPr>
            <p:nvPr/>
          </p:nvPicPr>
          <p:blipFill>
            <a:blip r:embed="rId2"/>
            <a:srcRect/>
            <a:stretch/>
          </p:blipFill>
          <p:spPr>
            <a:xfrm>
              <a:off x="7078652" y="3303432"/>
              <a:ext cx="519168" cy="310059"/>
            </a:xfrm>
            <a:prstGeom prst="rect">
              <a:avLst/>
            </a:prstGeom>
            <a:grpFill/>
          </p:spPr>
        </p:pic>
      </p:grpSp>
      <p:grpSp>
        <p:nvGrpSpPr>
          <p:cNvPr id="35" name="Group 34">
            <a:extLst>
              <a:ext uri="{FF2B5EF4-FFF2-40B4-BE49-F238E27FC236}">
                <a16:creationId xmlns:a16="http://schemas.microsoft.com/office/drawing/2014/main" id="{F5FD0640-DABF-47C9-AA9B-016078C9DA9A}"/>
              </a:ext>
            </a:extLst>
          </p:cNvPr>
          <p:cNvGrpSpPr/>
          <p:nvPr/>
        </p:nvGrpSpPr>
        <p:grpSpPr>
          <a:xfrm>
            <a:off x="6678051" y="3478541"/>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6" name="Rounded Rectangle 5">
              <a:extLst>
                <a:ext uri="{FF2B5EF4-FFF2-40B4-BE49-F238E27FC236}">
                  <a16:creationId xmlns:a16="http://schemas.microsoft.com/office/drawing/2014/main" id="{012E2D14-1413-40A6-9827-48CC70308B42}"/>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7" name="Graphic 51">
              <a:extLst>
                <a:ext uri="{FF2B5EF4-FFF2-40B4-BE49-F238E27FC236}">
                  <a16:creationId xmlns:a16="http://schemas.microsoft.com/office/drawing/2014/main" id="{0D0E336D-AEC0-4437-B85C-464905828B4B}"/>
                </a:ext>
              </a:extLst>
            </p:cNvPr>
            <p:cNvPicPr>
              <a:picLocks noChangeAspect="1"/>
            </p:cNvPicPr>
            <p:nvPr/>
          </p:nvPicPr>
          <p:blipFill>
            <a:blip r:embed="rId2"/>
            <a:srcRect/>
            <a:stretch/>
          </p:blipFill>
          <p:spPr>
            <a:xfrm>
              <a:off x="7078652" y="3303432"/>
              <a:ext cx="519168" cy="310059"/>
            </a:xfrm>
            <a:prstGeom prst="rect">
              <a:avLst/>
            </a:prstGeom>
            <a:grpFill/>
          </p:spPr>
        </p:pic>
      </p:grpSp>
      <p:pic>
        <p:nvPicPr>
          <p:cNvPr id="7" name="Picture 6">
            <a:extLst>
              <a:ext uri="{FF2B5EF4-FFF2-40B4-BE49-F238E27FC236}">
                <a16:creationId xmlns:a16="http://schemas.microsoft.com/office/drawing/2014/main" id="{5C81D077-48FA-4735-83DF-AC6ED7AB7178}"/>
              </a:ext>
            </a:extLst>
          </p:cNvPr>
          <p:cNvPicPr>
            <a:picLocks noChangeAspect="1"/>
          </p:cNvPicPr>
          <p:nvPr/>
        </p:nvPicPr>
        <p:blipFill>
          <a:blip r:embed="rId8"/>
          <a:stretch>
            <a:fillRect/>
          </a:stretch>
        </p:blipFill>
        <p:spPr>
          <a:xfrm>
            <a:off x="0" y="3938979"/>
            <a:ext cx="828675" cy="790575"/>
          </a:xfrm>
          <a:prstGeom prst="rect">
            <a:avLst/>
          </a:prstGeom>
        </p:spPr>
      </p:pic>
      <p:sp>
        <p:nvSpPr>
          <p:cNvPr id="45" name="Rectangle 44">
            <a:extLst>
              <a:ext uri="{FF2B5EF4-FFF2-40B4-BE49-F238E27FC236}">
                <a16:creationId xmlns:a16="http://schemas.microsoft.com/office/drawing/2014/main" id="{49679444-06F4-449A-8BBE-2E3AEED12CA2}"/>
              </a:ext>
            </a:extLst>
          </p:cNvPr>
          <p:cNvSpPr/>
          <p:nvPr/>
        </p:nvSpPr>
        <p:spPr>
          <a:xfrm>
            <a:off x="10531301" y="2430924"/>
            <a:ext cx="1068306"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 Pod</a:t>
            </a:r>
          </a:p>
        </p:txBody>
      </p:sp>
      <p:sp>
        <p:nvSpPr>
          <p:cNvPr id="46" name="Rectangle 45">
            <a:extLst>
              <a:ext uri="{FF2B5EF4-FFF2-40B4-BE49-F238E27FC236}">
                <a16:creationId xmlns:a16="http://schemas.microsoft.com/office/drawing/2014/main" id="{52E87717-D348-4B07-9A6C-11C789C58139}"/>
              </a:ext>
            </a:extLst>
          </p:cNvPr>
          <p:cNvSpPr/>
          <p:nvPr/>
        </p:nvSpPr>
        <p:spPr>
          <a:xfrm>
            <a:off x="1509745" y="2407088"/>
            <a:ext cx="1374095"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Ingress Pod</a:t>
            </a:r>
          </a:p>
        </p:txBody>
      </p:sp>
      <p:pic>
        <p:nvPicPr>
          <p:cNvPr id="39" name="Picture 38">
            <a:extLst>
              <a:ext uri="{FF2B5EF4-FFF2-40B4-BE49-F238E27FC236}">
                <a16:creationId xmlns:a16="http://schemas.microsoft.com/office/drawing/2014/main" id="{F11FDA5B-88C9-4687-AB7A-BE34D12C929C}"/>
              </a:ext>
            </a:extLst>
          </p:cNvPr>
          <p:cNvPicPr>
            <a:picLocks noChangeAspect="1"/>
          </p:cNvPicPr>
          <p:nvPr/>
        </p:nvPicPr>
        <p:blipFill>
          <a:blip r:embed="rId9"/>
          <a:stretch>
            <a:fillRect/>
          </a:stretch>
        </p:blipFill>
        <p:spPr>
          <a:xfrm>
            <a:off x="11390797" y="1400743"/>
            <a:ext cx="775208" cy="775208"/>
          </a:xfrm>
          <a:prstGeom prst="rect">
            <a:avLst/>
          </a:prstGeom>
          <a:effectLst/>
        </p:spPr>
      </p:pic>
    </p:spTree>
    <p:extLst>
      <p:ext uri="{BB962C8B-B14F-4D97-AF65-F5344CB8AC3E}">
        <p14:creationId xmlns:p14="http://schemas.microsoft.com/office/powerpoint/2010/main" val="5399669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0" grpId="0" animBg="1"/>
      <p:bldP spid="31" grpId="0" animBg="1"/>
      <p:bldP spid="30" grpId="0" animBg="1"/>
      <p:bldP spid="13" grpId="0"/>
      <p:bldP spid="44" grpId="0" animBg="1"/>
      <p:bldP spid="47" grpId="0" animBg="1"/>
      <p:bldP spid="55" grpId="0" animBg="1"/>
      <p:bldP spid="88" grpId="0"/>
      <p:bldP spid="75" grpId="0"/>
      <p:bldP spid="45" grpId="0"/>
      <p:bldP spid="4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5">
            <a:extLst>
              <a:ext uri="{FF2B5EF4-FFF2-40B4-BE49-F238E27FC236}">
                <a16:creationId xmlns:a16="http://schemas.microsoft.com/office/drawing/2014/main" id="{C424B38C-2959-46DB-95D1-B7DD2B3AFA22}"/>
              </a:ext>
            </a:extLst>
          </p:cNvPr>
          <p:cNvSpPr/>
          <p:nvPr/>
        </p:nvSpPr>
        <p:spPr bwMode="auto">
          <a:xfrm>
            <a:off x="432486" y="1369060"/>
            <a:ext cx="11288264" cy="550164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
                <a:solidFill>
                  <a:schemeClr val="bg2"/>
                </a:solidFill>
                <a:latin typeface="+mj-lt"/>
              </a:rPr>
              <a:t>1</a:t>
            </a:r>
          </a:p>
        </p:txBody>
      </p:sp>
      <p:grpSp>
        <p:nvGrpSpPr>
          <p:cNvPr id="2" name="Group 1">
            <a:extLst>
              <a:ext uri="{FF2B5EF4-FFF2-40B4-BE49-F238E27FC236}">
                <a16:creationId xmlns:a16="http://schemas.microsoft.com/office/drawing/2014/main" id="{E2BABCA7-E4AC-426E-A984-5B69E8524F80}"/>
              </a:ext>
            </a:extLst>
          </p:cNvPr>
          <p:cNvGrpSpPr/>
          <p:nvPr/>
        </p:nvGrpSpPr>
        <p:grpSpPr>
          <a:xfrm>
            <a:off x="5423647" y="1003654"/>
            <a:ext cx="1551338" cy="1488533"/>
            <a:chOff x="2587067" y="910273"/>
            <a:chExt cx="863600" cy="863600"/>
          </a:xfrm>
        </p:grpSpPr>
        <p:sp>
          <p:nvSpPr>
            <p:cNvPr id="16" name="Rounded Rectangle 5">
              <a:extLst>
                <a:ext uri="{FF2B5EF4-FFF2-40B4-BE49-F238E27FC236}">
                  <a16:creationId xmlns:a16="http://schemas.microsoft.com/office/drawing/2014/main" id="{9FE42EFA-26DB-4ECD-B3B9-00F4FE608139}"/>
                </a:ext>
              </a:extLst>
            </p:cNvPr>
            <p:cNvSpPr/>
            <p:nvPr/>
          </p:nvSpPr>
          <p:spPr bwMode="auto">
            <a:xfrm>
              <a:off x="2587067" y="910273"/>
              <a:ext cx="863600" cy="86360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7" name="Graphic 16">
              <a:extLst>
                <a:ext uri="{FF2B5EF4-FFF2-40B4-BE49-F238E27FC236}">
                  <a16:creationId xmlns:a16="http://schemas.microsoft.com/office/drawing/2014/main" id="{065ADB6E-50C8-4B92-B5C1-90FCE0B6A70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2719911" y="1109253"/>
              <a:ext cx="597910" cy="465640"/>
            </a:xfrm>
            <a:prstGeom prst="rect">
              <a:avLst/>
            </a:prstGeom>
          </p:spPr>
        </p:pic>
      </p:grpSp>
      <p:sp>
        <p:nvSpPr>
          <p:cNvPr id="4" name="Title 3">
            <a:extLst>
              <a:ext uri="{FF2B5EF4-FFF2-40B4-BE49-F238E27FC236}">
                <a16:creationId xmlns:a16="http://schemas.microsoft.com/office/drawing/2014/main" id="{24FC6D31-55BA-4627-BA3D-AA66B64B3CBF}"/>
              </a:ext>
            </a:extLst>
          </p:cNvPr>
          <p:cNvSpPr>
            <a:spLocks noGrp="1"/>
          </p:cNvSpPr>
          <p:nvPr>
            <p:ph type="title"/>
          </p:nvPr>
        </p:nvSpPr>
        <p:spPr>
          <a:xfrm>
            <a:off x="702230" y="184132"/>
            <a:ext cx="11018520" cy="553998"/>
          </a:xfrm>
        </p:spPr>
        <p:txBody>
          <a:bodyPr/>
          <a:lstStyle/>
          <a:p>
            <a:pPr algn="ctr"/>
            <a:r>
              <a:rPr lang="en-US"/>
              <a:t>Get involved</a:t>
            </a:r>
          </a:p>
        </p:txBody>
      </p:sp>
      <p:grpSp>
        <p:nvGrpSpPr>
          <p:cNvPr id="3" name="Group 2">
            <a:extLst>
              <a:ext uri="{FF2B5EF4-FFF2-40B4-BE49-F238E27FC236}">
                <a16:creationId xmlns:a16="http://schemas.microsoft.com/office/drawing/2014/main" id="{2DC65BF2-F43B-4D98-8166-86BC4E3618D9}"/>
              </a:ext>
            </a:extLst>
          </p:cNvPr>
          <p:cNvGrpSpPr/>
          <p:nvPr/>
        </p:nvGrpSpPr>
        <p:grpSpPr>
          <a:xfrm>
            <a:off x="-15396" y="4538980"/>
            <a:ext cx="12224380" cy="2331720"/>
            <a:chOff x="-15396" y="4538980"/>
            <a:chExt cx="12224380" cy="2331720"/>
          </a:xfrm>
        </p:grpSpPr>
        <p:pic>
          <p:nvPicPr>
            <p:cNvPr id="2050" name="Picture 2" descr="?片">
              <a:extLst>
                <a:ext uri="{FF2B5EF4-FFF2-40B4-BE49-F238E27FC236}">
                  <a16:creationId xmlns:a16="http://schemas.microsoft.com/office/drawing/2014/main" id="{E83F8B4D-C8CB-474B-B2D1-F363B357FD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239876" y="4538980"/>
              <a:ext cx="6101871" cy="233172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descr="A group of people standing in front of a crowd&#10;&#10;Description automatically generated">
              <a:extLst>
                <a:ext uri="{FF2B5EF4-FFF2-40B4-BE49-F238E27FC236}">
                  <a16:creationId xmlns:a16="http://schemas.microsoft.com/office/drawing/2014/main" id="{634024D3-B7F1-4EA5-87D5-9AFA580B10BD}"/>
                </a:ext>
              </a:extLst>
            </p:cNvPr>
            <p:cNvPicPr>
              <a:picLocks noChangeAspect="1"/>
            </p:cNvPicPr>
            <p:nvPr/>
          </p:nvPicPr>
          <p:blipFill>
            <a:blip r:embed="rId6"/>
            <a:stretch>
              <a:fillRect/>
            </a:stretch>
          </p:blipFill>
          <p:spPr>
            <a:xfrm>
              <a:off x="9388999" y="4538980"/>
              <a:ext cx="2819985" cy="2331720"/>
            </a:xfrm>
            <a:prstGeom prst="rect">
              <a:avLst/>
            </a:prstGeom>
            <a:noFill/>
            <a:effectLst>
              <a:outerShdw blurRad="63500" sx="102000" sy="102000" algn="ctr" rotWithShape="0">
                <a:prstClr val="black">
                  <a:alpha val="40000"/>
                </a:prstClr>
              </a:outerShdw>
            </a:effectLst>
          </p:spPr>
        </p:pic>
        <p:pic>
          <p:nvPicPr>
            <p:cNvPr id="12" name="Picture 11" descr="A group of people posing for the camera&#10;&#10;Description automatically generated">
              <a:extLst>
                <a:ext uri="{FF2B5EF4-FFF2-40B4-BE49-F238E27FC236}">
                  <a16:creationId xmlns:a16="http://schemas.microsoft.com/office/drawing/2014/main" id="{3E3FDE06-4C60-43FC-B568-8729A4189EC2}"/>
                </a:ext>
              </a:extLst>
            </p:cNvPr>
            <p:cNvPicPr>
              <a:picLocks noChangeAspect="1"/>
            </p:cNvPicPr>
            <p:nvPr/>
          </p:nvPicPr>
          <p:blipFill rotWithShape="1">
            <a:blip r:embed="rId7"/>
            <a:srcRect l="10933" t="2548" r="16000"/>
            <a:stretch/>
          </p:blipFill>
          <p:spPr>
            <a:xfrm>
              <a:off x="-15396" y="4538980"/>
              <a:ext cx="3208020" cy="2331720"/>
            </a:xfrm>
            <a:prstGeom prst="rect">
              <a:avLst/>
            </a:prstGeom>
            <a:noFill/>
            <a:effectLst>
              <a:outerShdw blurRad="63500" sx="102000" sy="102000" algn="ctr" rotWithShape="0">
                <a:prstClr val="black">
                  <a:alpha val="40000"/>
                </a:prstClr>
              </a:outerShdw>
            </a:effectLst>
          </p:spPr>
        </p:pic>
      </p:grpSp>
      <p:grpSp>
        <p:nvGrpSpPr>
          <p:cNvPr id="32" name="Group 31">
            <a:extLst>
              <a:ext uri="{FF2B5EF4-FFF2-40B4-BE49-F238E27FC236}">
                <a16:creationId xmlns:a16="http://schemas.microsoft.com/office/drawing/2014/main" id="{9FF77FFA-2B96-4411-9E85-EB37B3215A7F}"/>
              </a:ext>
            </a:extLst>
          </p:cNvPr>
          <p:cNvGrpSpPr/>
          <p:nvPr/>
        </p:nvGrpSpPr>
        <p:grpSpPr>
          <a:xfrm>
            <a:off x="2901703" y="2763862"/>
            <a:ext cx="6619574" cy="580679"/>
            <a:chOff x="6318250" y="1242536"/>
            <a:chExt cx="6619574" cy="580679"/>
          </a:xfrm>
        </p:grpSpPr>
        <p:sp>
          <p:nvSpPr>
            <p:cNvPr id="33" name="TextBox 32">
              <a:extLst>
                <a:ext uri="{FF2B5EF4-FFF2-40B4-BE49-F238E27FC236}">
                  <a16:creationId xmlns:a16="http://schemas.microsoft.com/office/drawing/2014/main" id="{E2753BD1-8766-4E3B-91A7-491E264548C5}"/>
                </a:ext>
              </a:extLst>
            </p:cNvPr>
            <p:cNvSpPr txBox="1"/>
            <p:nvPr/>
          </p:nvSpPr>
          <p:spPr>
            <a:xfrm>
              <a:off x="8146448" y="1353281"/>
              <a:ext cx="4791376" cy="307777"/>
            </a:xfrm>
            <a:prstGeom prst="rect">
              <a:avLst/>
            </a:prstGeom>
            <a:noFill/>
          </p:spPr>
          <p:txBody>
            <a:bodyPr wrap="none" lIns="0" tIns="0" rIns="0" bIns="0" rtlCol="0">
              <a:spAutoFit/>
            </a:bodyPr>
            <a:lstStyle/>
            <a:p>
              <a:r>
                <a:rPr lang="en-US" sz="2000">
                  <a:hlinkClick r:id="rId8"/>
                </a:rPr>
                <a:t>https://github.com/dapr/dapr#community</a:t>
              </a:r>
              <a:endParaRPr lang="en-US" sz="2000">
                <a:solidFill>
                  <a:schemeClr val="accent1"/>
                </a:solidFill>
              </a:endParaRPr>
            </a:p>
          </p:txBody>
        </p:sp>
        <p:pic>
          <p:nvPicPr>
            <p:cNvPr id="34" name="Picture 2" descr="See the source image">
              <a:extLst>
                <a:ext uri="{FF2B5EF4-FFF2-40B4-BE49-F238E27FC236}">
                  <a16:creationId xmlns:a16="http://schemas.microsoft.com/office/drawing/2014/main" id="{7AB28687-7021-4116-8943-3EA2FC8B7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8191" y="1242536"/>
              <a:ext cx="1499897" cy="555962"/>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3473268B-7A1E-4A1C-AF6F-EAC1E8EE808B}"/>
                </a:ext>
              </a:extLst>
            </p:cNvPr>
            <p:cNvCxnSpPr>
              <a:cxnSpLocks/>
            </p:cNvCxnSpPr>
            <p:nvPr/>
          </p:nvCxnSpPr>
          <p:spPr>
            <a:xfrm>
              <a:off x="6318250" y="1823215"/>
              <a:ext cx="661957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34F2D08-2C5E-45D6-8198-15402A8C0845}"/>
                </a:ext>
              </a:extLst>
            </p:cNvPr>
            <p:cNvCxnSpPr>
              <a:cxnSpLocks/>
            </p:cNvCxnSpPr>
            <p:nvPr/>
          </p:nvCxnSpPr>
          <p:spPr>
            <a:xfrm flipV="1">
              <a:off x="7886000" y="1294800"/>
              <a:ext cx="0" cy="424739"/>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99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200"/>
                                  </p:stCondLst>
                                  <p:childTnLst>
                                    <p:animMotion origin="layout" path="M -2.08333E-7 -4.44444E-6 L -2.08333E-7 0.03774 " pathEditMode="relative" rAng="0" ptsTypes="AA">
                                      <p:cBhvr>
                                        <p:cTn id="9" dur="750" spd="-100000" fill="hold"/>
                                        <p:tgtEl>
                                          <p:spTgt spid="3"/>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08333E-7 -4.44444E-6 L -2.08333E-7 0.03774 " pathEditMode="relative" rAng="0" ptsTypes="AA">
                                      <p:cBhvr>
                                        <p:cTn id="14" dur="750" spd="-100000" fill="hold"/>
                                        <p:tgtEl>
                                          <p:spTgt spid="4"/>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100"/>
                                  </p:stCondLst>
                                  <p:childTnLst>
                                    <p:animMotion origin="layout" path="M -3.54167E-6 -1.11111E-6 L -3.54167E-6 0.03773 " pathEditMode="relative" rAng="0" ptsTypes="AA">
                                      <p:cBhvr>
                                        <p:cTn id="19" dur="750" spd="-100000" fill="hold"/>
                                        <p:tgtEl>
                                          <p:spTgt spid="2"/>
                                        </p:tgtEl>
                                        <p:attrNameLst>
                                          <p:attrName>ppt_x</p:attrName>
                                          <p:attrName>ppt_y</p:attrName>
                                        </p:attrNameLst>
                                      </p:cBhvr>
                                      <p:rCtr x="0" y="1875"/>
                                    </p:animMotion>
                                  </p:childTnLst>
                                </p:cTn>
                              </p:par>
                              <p:par>
                                <p:cTn id="20" presetID="10" presetClass="entr" presetSubtype="0" fill="hold" grpId="0" nodeType="withEffect">
                                  <p:stCondLst>
                                    <p:cond delay="1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100"/>
                                  </p:stCondLst>
                                  <p:childTnLst>
                                    <p:animMotion origin="layout" path="M 2.70833E-6 -4.44444E-6 L 2.70833E-6 0.03774 " pathEditMode="relative" rAng="0" ptsTypes="AA">
                                      <p:cBhvr>
                                        <p:cTn id="24" dur="750" spd="-100000" fill="hold"/>
                                        <p:tgtEl>
                                          <p:spTgt spid="25"/>
                                        </p:tgtEl>
                                        <p:attrNameLst>
                                          <p:attrName>ppt_x</p:attrName>
                                          <p:attrName>ppt_y</p:attrName>
                                        </p:attrNameLst>
                                      </p:cBhvr>
                                      <p:rCtr x="0" y="1875"/>
                                    </p:animMotion>
                                  </p:childTnLst>
                                </p:cTn>
                              </p:par>
                              <p:par>
                                <p:cTn id="25" presetID="10" presetClass="entr" presetSubtype="0" fill="hold" nodeType="withEffect">
                                  <p:stCondLst>
                                    <p:cond delay="1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42" presetClass="path" presetSubtype="0" decel="100000" fill="hold" nodeType="withEffect">
                                  <p:stCondLst>
                                    <p:cond delay="100"/>
                                  </p:stCondLst>
                                  <p:childTnLst>
                                    <p:animMotion origin="layout" path="M 4.79167E-6 -3.7037E-7 L 4.79167E-6 0.03773 " pathEditMode="relative" rAng="0" ptsTypes="AA">
                                      <p:cBhvr>
                                        <p:cTn id="29" dur="750" spd="-100000" fill="hold"/>
                                        <p:tgtEl>
                                          <p:spTgt spid="3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32A269-F952-4A03-831E-0C4A6E9D5794}"/>
              </a:ext>
            </a:extLst>
          </p:cNvPr>
          <p:cNvSpPr/>
          <p:nvPr/>
        </p:nvSpPr>
        <p:spPr>
          <a:xfrm>
            <a:off x="4356101" y="0"/>
            <a:ext cx="7835900" cy="6858000"/>
          </a:xfrm>
          <a:prstGeom prst="rect">
            <a:avLst/>
          </a:prstGeom>
          <a:solidFill>
            <a:srgbClr val="DDE7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Text Placeholder 2">
            <a:extLst>
              <a:ext uri="{FF2B5EF4-FFF2-40B4-BE49-F238E27FC236}">
                <a16:creationId xmlns:a16="http://schemas.microsoft.com/office/drawing/2014/main" id="{0B4142CF-031C-4A88-AAE8-8E0846C21AEE}"/>
              </a:ext>
            </a:extLst>
          </p:cNvPr>
          <p:cNvSpPr txBox="1">
            <a:spLocks/>
          </p:cNvSpPr>
          <p:nvPr/>
        </p:nvSpPr>
        <p:spPr>
          <a:xfrm>
            <a:off x="593725" y="5059363"/>
            <a:ext cx="2244725"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https://dapr.io</a:t>
            </a:r>
          </a:p>
        </p:txBody>
      </p:sp>
      <p:sp>
        <p:nvSpPr>
          <p:cNvPr id="5" name="Text Placeholder 2">
            <a:extLst>
              <a:ext uri="{FF2B5EF4-FFF2-40B4-BE49-F238E27FC236}">
                <a16:creationId xmlns:a16="http://schemas.microsoft.com/office/drawing/2014/main" id="{3608D6CE-55B7-4AE7-872E-81AF43DD76C0}"/>
              </a:ext>
            </a:extLst>
          </p:cNvPr>
          <p:cNvSpPr txBox="1">
            <a:spLocks/>
          </p:cNvSpPr>
          <p:nvPr/>
        </p:nvSpPr>
        <p:spPr>
          <a:xfrm>
            <a:off x="593725" y="3221038"/>
            <a:ext cx="3073400"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latin typeface="+mj-lt"/>
              </a:rPr>
              <a:t>Distributed Application Runtime</a:t>
            </a:r>
          </a:p>
        </p:txBody>
      </p:sp>
      <p:pic>
        <p:nvPicPr>
          <p:cNvPr id="6" name="Graphic 5">
            <a:extLst>
              <a:ext uri="{FF2B5EF4-FFF2-40B4-BE49-F238E27FC236}">
                <a16:creationId xmlns:a16="http://schemas.microsoft.com/office/drawing/2014/main" id="{63EEF73B-30C0-4702-8393-EAD0199A917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509016" y="1506855"/>
            <a:ext cx="1967706" cy="1532404"/>
          </a:xfrm>
          <a:prstGeom prst="rect">
            <a:avLst/>
          </a:prstGeom>
        </p:spPr>
      </p:pic>
      <p:sp>
        <p:nvSpPr>
          <p:cNvPr id="7" name="Text Placeholder 2">
            <a:extLst>
              <a:ext uri="{FF2B5EF4-FFF2-40B4-BE49-F238E27FC236}">
                <a16:creationId xmlns:a16="http://schemas.microsoft.com/office/drawing/2014/main" id="{BA1CE093-A244-47A5-859E-FB321A748F76}"/>
              </a:ext>
            </a:extLst>
          </p:cNvPr>
          <p:cNvSpPr txBox="1">
            <a:spLocks/>
          </p:cNvSpPr>
          <p:nvPr/>
        </p:nvSpPr>
        <p:spPr>
          <a:xfrm>
            <a:off x="593725" y="3925888"/>
            <a:ext cx="3651704"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Portable, event-driven, runtime for building distributed applications across cloud and edge</a:t>
            </a:r>
          </a:p>
        </p:txBody>
      </p:sp>
      <p:pic>
        <p:nvPicPr>
          <p:cNvPr id="8" name="Picture 7">
            <a:extLst>
              <a:ext uri="{FF2B5EF4-FFF2-40B4-BE49-F238E27FC236}">
                <a16:creationId xmlns:a16="http://schemas.microsoft.com/office/drawing/2014/main" id="{2A69F5FC-6A25-4E4D-88E1-4E632D6859DA}"/>
              </a:ext>
            </a:extLst>
          </p:cNvPr>
          <p:cNvPicPr>
            <a:picLocks noChangeAspect="1"/>
          </p:cNvPicPr>
          <p:nvPr/>
        </p:nvPicPr>
        <p:blipFill rotWithShape="1">
          <a:blip r:embed="rId4"/>
          <a:srcRect t="1" r="11659" b="373"/>
          <a:stretch/>
        </p:blipFill>
        <p:spPr>
          <a:xfrm>
            <a:off x="4791474" y="882220"/>
            <a:ext cx="6965155" cy="50935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019859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93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C19FB9D-CD8C-4040-9E5D-E7EA5DFF39A8}"/>
              </a:ext>
            </a:extLst>
          </p:cNvPr>
          <p:cNvPicPr>
            <a:picLocks noChangeAspect="1"/>
          </p:cNvPicPr>
          <p:nvPr/>
        </p:nvPicPr>
        <p:blipFill rotWithShape="1">
          <a:blip r:embed="rId3"/>
          <a:srcRect t="1068" r="4580" b="33966"/>
          <a:stretch/>
        </p:blipFill>
        <p:spPr>
          <a:xfrm>
            <a:off x="583406" y="422368"/>
            <a:ext cx="5399960" cy="2849313"/>
          </a:xfrm>
          <a:prstGeom prst="rect">
            <a:avLst/>
          </a:prstGeom>
          <a:effectLst>
            <a:outerShdw blurRad="152400" sx="102000" sy="102000" algn="ctr" rotWithShape="0">
              <a:schemeClr val="accent6">
                <a:alpha val="50000"/>
              </a:schemeClr>
            </a:outerShdw>
          </a:effectLst>
        </p:spPr>
      </p:pic>
      <p:pic>
        <p:nvPicPr>
          <p:cNvPr id="8" name="Picture 7" descr="A screenshot of a social media post&#10;&#10;Description automatically generated">
            <a:extLst>
              <a:ext uri="{FF2B5EF4-FFF2-40B4-BE49-F238E27FC236}">
                <a16:creationId xmlns:a16="http://schemas.microsoft.com/office/drawing/2014/main" id="{DED08A92-351F-43B3-B630-FFAE7799EAE5}"/>
              </a:ext>
            </a:extLst>
          </p:cNvPr>
          <p:cNvPicPr>
            <a:picLocks noChangeAspect="1"/>
          </p:cNvPicPr>
          <p:nvPr/>
        </p:nvPicPr>
        <p:blipFill rotWithShape="1">
          <a:blip r:embed="rId4"/>
          <a:srcRect t="994" r="2871" b="38417"/>
          <a:stretch/>
        </p:blipFill>
        <p:spPr>
          <a:xfrm>
            <a:off x="6194565" y="422368"/>
            <a:ext cx="5404373" cy="2849313"/>
          </a:xfrm>
          <a:prstGeom prst="rect">
            <a:avLst/>
          </a:prstGeom>
          <a:effectLst>
            <a:outerShdw blurRad="152400" sx="102000" sy="102000" algn="ctr" rotWithShape="0">
              <a:schemeClr val="accent6">
                <a:alpha val="50000"/>
              </a:schemeClr>
            </a:outerShdw>
          </a:effectLst>
        </p:spPr>
      </p:pic>
      <p:pic>
        <p:nvPicPr>
          <p:cNvPr id="7" name="Picture 6" descr="A screenshot of a cell phone&#10;&#10;Description automatically generated">
            <a:extLst>
              <a:ext uri="{FF2B5EF4-FFF2-40B4-BE49-F238E27FC236}">
                <a16:creationId xmlns:a16="http://schemas.microsoft.com/office/drawing/2014/main" id="{5695107D-7EEF-4E00-BADE-ECCA9A61AE3E}"/>
              </a:ext>
            </a:extLst>
          </p:cNvPr>
          <p:cNvPicPr>
            <a:picLocks noChangeAspect="1"/>
          </p:cNvPicPr>
          <p:nvPr/>
        </p:nvPicPr>
        <p:blipFill rotWithShape="1">
          <a:blip r:embed="rId5"/>
          <a:srcRect r="2773" b="36636"/>
          <a:stretch/>
        </p:blipFill>
        <p:spPr>
          <a:xfrm>
            <a:off x="583406" y="3467811"/>
            <a:ext cx="5399960" cy="2967822"/>
          </a:xfrm>
          <a:prstGeom prst="rect">
            <a:avLst/>
          </a:prstGeom>
          <a:effectLst>
            <a:outerShdw blurRad="152400" sx="102000" sy="102000" algn="ctr" rotWithShape="0">
              <a:schemeClr val="accent6">
                <a:alpha val="50000"/>
              </a:schemeClr>
            </a:outerShdw>
          </a:effectLst>
        </p:spPr>
      </p:pic>
      <p:pic>
        <p:nvPicPr>
          <p:cNvPr id="5" name="Picture 4">
            <a:extLst>
              <a:ext uri="{FF2B5EF4-FFF2-40B4-BE49-F238E27FC236}">
                <a16:creationId xmlns:a16="http://schemas.microsoft.com/office/drawing/2014/main" id="{8B70889D-24F6-4B93-B325-6E17F880F1EA}"/>
              </a:ext>
            </a:extLst>
          </p:cNvPr>
          <p:cNvPicPr>
            <a:picLocks noChangeAspect="1"/>
          </p:cNvPicPr>
          <p:nvPr/>
        </p:nvPicPr>
        <p:blipFill rotWithShape="1">
          <a:blip r:embed="rId6"/>
          <a:srcRect b="17168"/>
          <a:stretch/>
        </p:blipFill>
        <p:spPr>
          <a:xfrm>
            <a:off x="6194565" y="3467811"/>
            <a:ext cx="5399960" cy="29678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480447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A0076-B511-4F29-AD91-8905B110220B}"/>
              </a:ext>
            </a:extLst>
          </p:cNvPr>
          <p:cNvPicPr>
            <a:picLocks noChangeAspect="1"/>
          </p:cNvPicPr>
          <p:nvPr/>
        </p:nvPicPr>
        <p:blipFill>
          <a:blip r:embed="rId2"/>
          <a:stretch>
            <a:fillRect/>
          </a:stretch>
        </p:blipFill>
        <p:spPr>
          <a:xfrm>
            <a:off x="385377" y="5264019"/>
            <a:ext cx="5632739" cy="1085906"/>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E1C15DA8-26B7-46D3-85CF-D62C77FCDC9E}"/>
              </a:ext>
            </a:extLst>
          </p:cNvPr>
          <p:cNvPicPr>
            <a:picLocks noChangeAspect="1"/>
          </p:cNvPicPr>
          <p:nvPr/>
        </p:nvPicPr>
        <p:blipFill>
          <a:blip r:embed="rId3"/>
          <a:stretch>
            <a:fillRect/>
          </a:stretch>
        </p:blipFill>
        <p:spPr>
          <a:xfrm>
            <a:off x="3164001" y="4163937"/>
            <a:ext cx="5505733" cy="73663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2D00AEF5-56F5-4A78-98EC-8E81A52B6297}"/>
              </a:ext>
            </a:extLst>
          </p:cNvPr>
          <p:cNvPicPr>
            <a:picLocks noChangeAspect="1"/>
          </p:cNvPicPr>
          <p:nvPr/>
        </p:nvPicPr>
        <p:blipFill>
          <a:blip r:embed="rId4"/>
          <a:stretch>
            <a:fillRect/>
          </a:stretch>
        </p:blipFill>
        <p:spPr>
          <a:xfrm>
            <a:off x="366682" y="2917797"/>
            <a:ext cx="5550185" cy="1022403"/>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3C1AA85-1184-444F-B3F6-0FAB5759A0E6}"/>
              </a:ext>
            </a:extLst>
          </p:cNvPr>
          <p:cNvPicPr>
            <a:picLocks noChangeAspect="1"/>
          </p:cNvPicPr>
          <p:nvPr/>
        </p:nvPicPr>
        <p:blipFill>
          <a:blip r:embed="rId5"/>
          <a:stretch>
            <a:fillRect/>
          </a:stretch>
        </p:blipFill>
        <p:spPr>
          <a:xfrm>
            <a:off x="6408355" y="2968601"/>
            <a:ext cx="5600988" cy="92079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F8C62F0-1AA1-4FBA-A974-7CCC22926482}"/>
              </a:ext>
            </a:extLst>
          </p:cNvPr>
          <p:cNvPicPr>
            <a:picLocks noChangeAspect="1"/>
          </p:cNvPicPr>
          <p:nvPr/>
        </p:nvPicPr>
        <p:blipFill>
          <a:blip r:embed="rId6"/>
          <a:stretch>
            <a:fillRect/>
          </a:stretch>
        </p:blipFill>
        <p:spPr>
          <a:xfrm>
            <a:off x="6452808" y="5175114"/>
            <a:ext cx="5512083" cy="1263715"/>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264F06BD-4D5C-40EE-8A4B-AA69568194CD}"/>
              </a:ext>
            </a:extLst>
          </p:cNvPr>
          <p:cNvSpPr txBox="1"/>
          <p:nvPr/>
        </p:nvSpPr>
        <p:spPr>
          <a:xfrm>
            <a:off x="4085507" y="846072"/>
            <a:ext cx="3572752" cy="1323439"/>
          </a:xfrm>
          <a:prstGeom prst="rect">
            <a:avLst/>
          </a:prstGeom>
          <a:noFill/>
        </p:spPr>
        <p:txBody>
          <a:bodyPr wrap="square" lIns="0" tIns="0" rIns="0" bIns="0" rtlCol="0">
            <a:spAutoFit/>
          </a:bodyPr>
          <a:lstStyle/>
          <a:p>
            <a:pPr algn="ctr">
              <a:spcAft>
                <a:spcPts val="1200"/>
              </a:spcAft>
            </a:pPr>
            <a:r>
              <a:rPr lang="en-US" sz="1400" b="1">
                <a:gradFill>
                  <a:gsLst>
                    <a:gs pos="2917">
                      <a:schemeClr val="tx1"/>
                    </a:gs>
                    <a:gs pos="30000">
                      <a:schemeClr val="tx1"/>
                    </a:gs>
                  </a:gsLst>
                  <a:lin ang="5400000" scaled="0"/>
                </a:gradFill>
              </a:rPr>
              <a:t>54 External Contributors</a:t>
            </a:r>
          </a:p>
          <a:p>
            <a:pPr algn="ctr">
              <a:spcAft>
                <a:spcPts val="1200"/>
              </a:spcAft>
            </a:pPr>
            <a:r>
              <a:rPr lang="en-US" sz="1400" b="1">
                <a:gradFill>
                  <a:gsLst>
                    <a:gs pos="2917">
                      <a:schemeClr val="tx1"/>
                    </a:gs>
                    <a:gs pos="30000">
                      <a:schemeClr val="tx1"/>
                    </a:gs>
                  </a:gsLst>
                  <a:lin ang="5400000" scaled="0"/>
                </a:gradFill>
              </a:rPr>
              <a:t>28 new components added since launch</a:t>
            </a:r>
          </a:p>
          <a:p>
            <a:pPr algn="ctr">
              <a:spcAft>
                <a:spcPts val="1200"/>
              </a:spcAft>
            </a:pPr>
            <a:r>
              <a:rPr lang="en-US" sz="1400" b="1">
                <a:gradFill>
                  <a:gsLst>
                    <a:gs pos="2917">
                      <a:schemeClr val="tx1"/>
                    </a:gs>
                    <a:gs pos="30000">
                      <a:schemeClr val="tx1"/>
                    </a:gs>
                  </a:gsLst>
                  <a:lin ang="5400000" scaled="0"/>
                </a:gradFill>
              </a:rPr>
              <a:t>5.7k GitHub stars in under 5 months</a:t>
            </a:r>
          </a:p>
          <a:p>
            <a:pPr algn="ctr">
              <a:spcAft>
                <a:spcPts val="1200"/>
              </a:spcAft>
            </a:pPr>
            <a:r>
              <a:rPr lang="en-US" sz="1400" b="1">
                <a:gradFill>
                  <a:gsLst>
                    <a:gs pos="2917">
                      <a:schemeClr val="tx1"/>
                    </a:gs>
                    <a:gs pos="30000">
                      <a:schemeClr val="tx1"/>
                    </a:gs>
                  </a:gsLst>
                  <a:lin ang="5400000" scaled="0"/>
                </a:gradFill>
              </a:rPr>
              <a:t>Community call every 2 weeks</a:t>
            </a:r>
          </a:p>
        </p:txBody>
      </p:sp>
      <p:grpSp>
        <p:nvGrpSpPr>
          <p:cNvPr id="13" name="Group 12">
            <a:extLst>
              <a:ext uri="{FF2B5EF4-FFF2-40B4-BE49-F238E27FC236}">
                <a16:creationId xmlns:a16="http://schemas.microsoft.com/office/drawing/2014/main" id="{9D603C65-BDA3-4B24-B7FF-66438107B11A}"/>
              </a:ext>
            </a:extLst>
          </p:cNvPr>
          <p:cNvGrpSpPr/>
          <p:nvPr/>
        </p:nvGrpSpPr>
        <p:grpSpPr>
          <a:xfrm>
            <a:off x="2400731" y="184314"/>
            <a:ext cx="6619574" cy="580679"/>
            <a:chOff x="6318250" y="1242536"/>
            <a:chExt cx="6619574" cy="580679"/>
          </a:xfrm>
        </p:grpSpPr>
        <p:sp>
          <p:nvSpPr>
            <p:cNvPr id="14" name="TextBox 13">
              <a:extLst>
                <a:ext uri="{FF2B5EF4-FFF2-40B4-BE49-F238E27FC236}">
                  <a16:creationId xmlns:a16="http://schemas.microsoft.com/office/drawing/2014/main" id="{1307E118-DE83-4F81-BBD3-EE2F7AFEBF57}"/>
                </a:ext>
              </a:extLst>
            </p:cNvPr>
            <p:cNvSpPr txBox="1"/>
            <p:nvPr/>
          </p:nvSpPr>
          <p:spPr>
            <a:xfrm>
              <a:off x="8146448" y="1353281"/>
              <a:ext cx="4791376" cy="307777"/>
            </a:xfrm>
            <a:prstGeom prst="rect">
              <a:avLst/>
            </a:prstGeom>
            <a:noFill/>
          </p:spPr>
          <p:txBody>
            <a:bodyPr wrap="none" lIns="0" tIns="0" rIns="0" bIns="0" rtlCol="0">
              <a:spAutoFit/>
            </a:bodyPr>
            <a:lstStyle/>
            <a:p>
              <a:r>
                <a:rPr lang="en-US" sz="2000">
                  <a:hlinkClick r:id="rId7"/>
                </a:rPr>
                <a:t>https://github.com/dapr/dapr#community</a:t>
              </a:r>
              <a:endParaRPr lang="en-US" sz="2000">
                <a:solidFill>
                  <a:schemeClr val="accent1"/>
                </a:solidFill>
              </a:endParaRPr>
            </a:p>
          </p:txBody>
        </p:sp>
        <p:pic>
          <p:nvPicPr>
            <p:cNvPr id="15" name="Picture 2" descr="See the source image">
              <a:extLst>
                <a:ext uri="{FF2B5EF4-FFF2-40B4-BE49-F238E27FC236}">
                  <a16:creationId xmlns:a16="http://schemas.microsoft.com/office/drawing/2014/main" id="{BB24AE69-B3BD-421B-8F91-BC3DD9E5E5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8191" y="1242536"/>
              <a:ext cx="1499897" cy="55596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903F4E34-DE16-4A2B-A1FA-015A1230DBA7}"/>
                </a:ext>
              </a:extLst>
            </p:cNvPr>
            <p:cNvCxnSpPr>
              <a:cxnSpLocks/>
            </p:cNvCxnSpPr>
            <p:nvPr/>
          </p:nvCxnSpPr>
          <p:spPr>
            <a:xfrm>
              <a:off x="6318250" y="1823215"/>
              <a:ext cx="661957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A582D6-E067-4F28-A74E-C62E1FA57762}"/>
                </a:ext>
              </a:extLst>
            </p:cNvPr>
            <p:cNvCxnSpPr>
              <a:cxnSpLocks/>
            </p:cNvCxnSpPr>
            <p:nvPr/>
          </p:nvCxnSpPr>
          <p:spPr>
            <a:xfrm flipV="1">
              <a:off x="7886000" y="1294800"/>
              <a:ext cx="0" cy="424739"/>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2930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00"/>
                                  </p:stCondLst>
                                  <p:childTnLst>
                                    <p:animMotion origin="layout" path="M 6.25E-7 -2.96296E-6 L 6.25E-7 0.03773 " pathEditMode="relative" rAng="0" ptsTypes="AA">
                                      <p:cBhvr>
                                        <p:cTn id="9" dur="750" spd="-100000" fill="hold"/>
                                        <p:tgtEl>
                                          <p:spTgt spid="13"/>
                                        </p:tgtEl>
                                        <p:attrNameLst>
                                          <p:attrName>ppt_x</p:attrName>
                                          <p:attrName>ppt_y</p:attrName>
                                        </p:attrNameLst>
                                      </p:cBhvr>
                                      <p:rCtr x="0" y="1875"/>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6.25E-7 2.59259E-6 L -6.25E-7 0.03773 " pathEditMode="relative" rAng="0" ptsTypes="AA">
                                      <p:cBhvr>
                                        <p:cTn id="14" dur="750" spd="-100000" fill="hold"/>
                                        <p:tgtEl>
                                          <p:spTgt spid="1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0D0F-206E-4986-82DD-CCB42FDA5FF4}"/>
              </a:ext>
            </a:extLst>
          </p:cNvPr>
          <p:cNvSpPr>
            <a:spLocks noGrp="1"/>
          </p:cNvSpPr>
          <p:nvPr>
            <p:ph type="title"/>
          </p:nvPr>
        </p:nvSpPr>
        <p:spPr>
          <a:xfrm>
            <a:off x="281260" y="415455"/>
            <a:ext cx="11018520" cy="553998"/>
          </a:xfrm>
        </p:spPr>
        <p:txBody>
          <a:bodyPr/>
          <a:lstStyle/>
          <a:p>
            <a:r>
              <a:rPr lang="en-US"/>
              <a:t>Where to Learn Dapr?</a:t>
            </a:r>
          </a:p>
        </p:txBody>
      </p:sp>
      <p:pic>
        <p:nvPicPr>
          <p:cNvPr id="50" name="Picture 49">
            <a:extLst>
              <a:ext uri="{FF2B5EF4-FFF2-40B4-BE49-F238E27FC236}">
                <a16:creationId xmlns:a16="http://schemas.microsoft.com/office/drawing/2014/main" id="{CA1A637C-C1FB-4738-901F-88028667090A}"/>
              </a:ext>
            </a:extLst>
          </p:cNvPr>
          <p:cNvPicPr>
            <a:picLocks noChangeAspect="1"/>
          </p:cNvPicPr>
          <p:nvPr/>
        </p:nvPicPr>
        <p:blipFill>
          <a:blip r:embed="rId3"/>
          <a:stretch>
            <a:fillRect/>
          </a:stretch>
        </p:blipFill>
        <p:spPr>
          <a:xfrm>
            <a:off x="1609318" y="1265906"/>
            <a:ext cx="4753786" cy="2508474"/>
          </a:xfrm>
          <a:prstGeom prst="rect">
            <a:avLst/>
          </a:prstGeom>
          <a:ln>
            <a:noFill/>
          </a:ln>
          <a:effectLst>
            <a:outerShdw blurRad="190500" algn="tl" rotWithShape="0">
              <a:srgbClr val="000000">
                <a:alpha val="70000"/>
              </a:srgbClr>
            </a:outerShdw>
          </a:effectLst>
        </p:spPr>
      </p:pic>
      <p:sp>
        <p:nvSpPr>
          <p:cNvPr id="54" name="Rectangle 53">
            <a:extLst>
              <a:ext uri="{FF2B5EF4-FFF2-40B4-BE49-F238E27FC236}">
                <a16:creationId xmlns:a16="http://schemas.microsoft.com/office/drawing/2014/main" id="{F2D42F56-ECDC-4074-8389-5516DCD9D9B3}"/>
              </a:ext>
            </a:extLst>
          </p:cNvPr>
          <p:cNvSpPr/>
          <p:nvPr/>
        </p:nvSpPr>
        <p:spPr>
          <a:xfrm>
            <a:off x="5020712" y="430844"/>
            <a:ext cx="6890028" cy="523220"/>
          </a:xfrm>
          <a:prstGeom prst="rect">
            <a:avLst/>
          </a:prstGeom>
        </p:spPr>
        <p:txBody>
          <a:bodyPr wrap="none">
            <a:spAutoFit/>
          </a:bodyPr>
          <a:lstStyle/>
          <a:p>
            <a:r>
              <a:rPr lang="en-US" sz="2800">
                <a:hlinkClick r:id="rId4"/>
              </a:rPr>
              <a:t>https://github.com/dapr/dapr#community</a:t>
            </a:r>
            <a:endParaRPr lang="en-US" sz="2800"/>
          </a:p>
        </p:txBody>
      </p:sp>
      <p:pic>
        <p:nvPicPr>
          <p:cNvPr id="55" name="Picture 54">
            <a:extLst>
              <a:ext uri="{FF2B5EF4-FFF2-40B4-BE49-F238E27FC236}">
                <a16:creationId xmlns:a16="http://schemas.microsoft.com/office/drawing/2014/main" id="{8BC401A0-0FEC-48E4-8C33-21CD9F1E2A3C}"/>
              </a:ext>
            </a:extLst>
          </p:cNvPr>
          <p:cNvPicPr>
            <a:picLocks noChangeAspect="1"/>
          </p:cNvPicPr>
          <p:nvPr/>
        </p:nvPicPr>
        <p:blipFill>
          <a:blip r:embed="rId5"/>
          <a:stretch>
            <a:fillRect/>
          </a:stretch>
        </p:blipFill>
        <p:spPr>
          <a:xfrm>
            <a:off x="6555372" y="1265907"/>
            <a:ext cx="4446023" cy="2508474"/>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id="{673F57DE-ED85-4974-924F-DC91E0AD8827}"/>
              </a:ext>
            </a:extLst>
          </p:cNvPr>
          <p:cNvPicPr>
            <a:picLocks noChangeAspect="1"/>
          </p:cNvPicPr>
          <p:nvPr/>
        </p:nvPicPr>
        <p:blipFill>
          <a:blip r:embed="rId6"/>
          <a:stretch>
            <a:fillRect/>
          </a:stretch>
        </p:blipFill>
        <p:spPr>
          <a:xfrm>
            <a:off x="1609318" y="3930993"/>
            <a:ext cx="4753786" cy="2683220"/>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95CE52E9-3AE7-47F1-A428-F9D56E407B2E}"/>
              </a:ext>
            </a:extLst>
          </p:cNvPr>
          <p:cNvPicPr>
            <a:picLocks noChangeAspect="1"/>
          </p:cNvPicPr>
          <p:nvPr/>
        </p:nvPicPr>
        <p:blipFill rotWithShape="1">
          <a:blip r:embed="rId7"/>
          <a:srcRect b="19801"/>
          <a:stretch/>
        </p:blipFill>
        <p:spPr>
          <a:xfrm>
            <a:off x="6552041" y="3930993"/>
            <a:ext cx="4449354" cy="26832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303172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descr="City">
            <a:extLst>
              <a:ext uri="{FF2B5EF4-FFF2-40B4-BE49-F238E27FC236}">
                <a16:creationId xmlns:a16="http://schemas.microsoft.com/office/drawing/2014/main" id="{0DD33A39-009D-4D3B-B8DE-F7FAFD56C7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3098" y="4693323"/>
            <a:ext cx="914400" cy="914400"/>
          </a:xfrm>
          <a:prstGeom prst="rect">
            <a:avLst/>
          </a:prstGeom>
        </p:spPr>
      </p:pic>
      <p:sp>
        <p:nvSpPr>
          <p:cNvPr id="2" name="Title 1">
            <a:extLst>
              <a:ext uri="{FF2B5EF4-FFF2-40B4-BE49-F238E27FC236}">
                <a16:creationId xmlns:a16="http://schemas.microsoft.com/office/drawing/2014/main" id="{077067AC-2335-44BD-A7E3-F50EE0F3A36A}"/>
              </a:ext>
            </a:extLst>
          </p:cNvPr>
          <p:cNvSpPr>
            <a:spLocks noGrp="1"/>
          </p:cNvSpPr>
          <p:nvPr>
            <p:ph type="title"/>
          </p:nvPr>
        </p:nvSpPr>
        <p:spPr/>
        <p:txBody>
          <a:bodyPr/>
          <a:lstStyle/>
          <a:p>
            <a:r>
              <a:rPr lang="en-US"/>
              <a:t>Dapr Goals</a:t>
            </a:r>
          </a:p>
        </p:txBody>
      </p:sp>
      <p:sp>
        <p:nvSpPr>
          <p:cNvPr id="4" name="TextBox 3">
            <a:extLst>
              <a:ext uri="{FF2B5EF4-FFF2-40B4-BE49-F238E27FC236}">
                <a16:creationId xmlns:a16="http://schemas.microsoft.com/office/drawing/2014/main" id="{553937B1-B76D-4FF5-8A8F-065F5F36759B}"/>
              </a:ext>
            </a:extLst>
          </p:cNvPr>
          <p:cNvSpPr txBox="1"/>
          <p:nvPr/>
        </p:nvSpPr>
        <p:spPr>
          <a:xfrm>
            <a:off x="851911" y="2809725"/>
            <a:ext cx="1776128"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Best-Practices</a:t>
            </a:r>
          </a:p>
          <a:p>
            <a:pPr algn="ctr"/>
            <a:r>
              <a:rPr lang="en-US" sz="2000">
                <a:gradFill>
                  <a:gsLst>
                    <a:gs pos="2917">
                      <a:schemeClr val="tx1"/>
                    </a:gs>
                    <a:gs pos="30000">
                      <a:schemeClr val="tx1"/>
                    </a:gs>
                  </a:gsLst>
                  <a:lin ang="5400000" scaled="0"/>
                </a:gradFill>
                <a:latin typeface="+mj-lt"/>
              </a:rPr>
              <a:t>Building Blocks</a:t>
            </a:r>
          </a:p>
        </p:txBody>
      </p:sp>
      <p:sp>
        <p:nvSpPr>
          <p:cNvPr id="5" name="TextBox 4">
            <a:extLst>
              <a:ext uri="{FF2B5EF4-FFF2-40B4-BE49-F238E27FC236}">
                <a16:creationId xmlns:a16="http://schemas.microsoft.com/office/drawing/2014/main" id="{3531950B-44E2-4862-9AD9-28A992E0F17F}"/>
              </a:ext>
            </a:extLst>
          </p:cNvPr>
          <p:cNvSpPr txBox="1"/>
          <p:nvPr/>
        </p:nvSpPr>
        <p:spPr>
          <a:xfrm>
            <a:off x="3690883" y="2809725"/>
            <a:ext cx="1657505"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Any Language</a:t>
            </a:r>
          </a:p>
          <a:p>
            <a:pPr algn="ctr"/>
            <a:r>
              <a:rPr lang="en-US" sz="2000">
                <a:gradFill>
                  <a:gsLst>
                    <a:gs pos="2917">
                      <a:schemeClr val="tx1"/>
                    </a:gs>
                    <a:gs pos="30000">
                      <a:schemeClr val="tx1"/>
                    </a:gs>
                  </a:gsLst>
                  <a:lin ang="5400000" scaled="0"/>
                </a:gradFill>
                <a:latin typeface="+mj-lt"/>
              </a:rPr>
              <a:t>or Framework</a:t>
            </a:r>
          </a:p>
        </p:txBody>
      </p:sp>
      <p:sp>
        <p:nvSpPr>
          <p:cNvPr id="6" name="TextBox 5">
            <a:extLst>
              <a:ext uri="{FF2B5EF4-FFF2-40B4-BE49-F238E27FC236}">
                <a16:creationId xmlns:a16="http://schemas.microsoft.com/office/drawing/2014/main" id="{78DC7F6D-1BBF-451F-9CB5-EF4F909A8FF3}"/>
              </a:ext>
            </a:extLst>
          </p:cNvPr>
          <p:cNvSpPr txBox="1"/>
          <p:nvPr/>
        </p:nvSpPr>
        <p:spPr>
          <a:xfrm>
            <a:off x="6411232" y="2809724"/>
            <a:ext cx="2186111"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Community Driven</a:t>
            </a:r>
          </a:p>
          <a:p>
            <a:pPr algn="ctr"/>
            <a:r>
              <a:rPr lang="en-US" sz="2000">
                <a:gradFill>
                  <a:gsLst>
                    <a:gs pos="2917">
                      <a:schemeClr val="tx1"/>
                    </a:gs>
                    <a:gs pos="30000">
                      <a:schemeClr val="tx1"/>
                    </a:gs>
                  </a:gsLst>
                  <a:lin ang="5400000" scaled="0"/>
                </a:gradFill>
                <a:latin typeface="+mj-lt"/>
              </a:rPr>
              <a:t>Vendor Neutral</a:t>
            </a:r>
          </a:p>
        </p:txBody>
      </p:sp>
      <p:sp>
        <p:nvSpPr>
          <p:cNvPr id="7" name="TextBox 6">
            <a:extLst>
              <a:ext uri="{FF2B5EF4-FFF2-40B4-BE49-F238E27FC236}">
                <a16:creationId xmlns:a16="http://schemas.microsoft.com/office/drawing/2014/main" id="{EC4F92B1-BB61-490C-8699-F90D45CAE94F}"/>
              </a:ext>
            </a:extLst>
          </p:cNvPr>
          <p:cNvSpPr txBox="1"/>
          <p:nvPr/>
        </p:nvSpPr>
        <p:spPr>
          <a:xfrm>
            <a:off x="9660188" y="2963611"/>
            <a:ext cx="1950855" cy="307777"/>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Adopt Standards</a:t>
            </a:r>
          </a:p>
        </p:txBody>
      </p:sp>
      <p:sp>
        <p:nvSpPr>
          <p:cNvPr id="8" name="TextBox 7">
            <a:extLst>
              <a:ext uri="{FF2B5EF4-FFF2-40B4-BE49-F238E27FC236}">
                <a16:creationId xmlns:a16="http://schemas.microsoft.com/office/drawing/2014/main" id="{FE993EED-47F2-4E32-A059-5CAFD0979053}"/>
              </a:ext>
            </a:extLst>
          </p:cNvPr>
          <p:cNvSpPr txBox="1"/>
          <p:nvPr/>
        </p:nvSpPr>
        <p:spPr>
          <a:xfrm>
            <a:off x="1054037" y="5593829"/>
            <a:ext cx="2398542"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Consistent, Portable,</a:t>
            </a:r>
          </a:p>
          <a:p>
            <a:pPr algn="ctr"/>
            <a:r>
              <a:rPr lang="en-US" sz="2000">
                <a:gradFill>
                  <a:gsLst>
                    <a:gs pos="2917">
                      <a:schemeClr val="tx1"/>
                    </a:gs>
                    <a:gs pos="30000">
                      <a:schemeClr val="tx1"/>
                    </a:gs>
                  </a:gsLst>
                  <a:lin ang="5400000" scaled="0"/>
                </a:gradFill>
                <a:latin typeface="+mj-lt"/>
              </a:rPr>
              <a:t>Open APIs</a:t>
            </a:r>
          </a:p>
        </p:txBody>
      </p:sp>
      <p:sp>
        <p:nvSpPr>
          <p:cNvPr id="9" name="TextBox 8">
            <a:extLst>
              <a:ext uri="{FF2B5EF4-FFF2-40B4-BE49-F238E27FC236}">
                <a16:creationId xmlns:a16="http://schemas.microsoft.com/office/drawing/2014/main" id="{C8D8ECD0-794A-4308-AD84-DF3AE43C1543}"/>
              </a:ext>
            </a:extLst>
          </p:cNvPr>
          <p:cNvSpPr txBox="1"/>
          <p:nvPr/>
        </p:nvSpPr>
        <p:spPr>
          <a:xfrm>
            <a:off x="5066435" y="5607724"/>
            <a:ext cx="2099934"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Platform Agnostic</a:t>
            </a:r>
          </a:p>
          <a:p>
            <a:pPr algn="ctr"/>
            <a:r>
              <a:rPr lang="en-US" sz="2000">
                <a:gradFill>
                  <a:gsLst>
                    <a:gs pos="2917">
                      <a:schemeClr val="tx1"/>
                    </a:gs>
                    <a:gs pos="30000">
                      <a:schemeClr val="tx1"/>
                    </a:gs>
                  </a:gsLst>
                  <a:lin ang="5400000" scaled="0"/>
                </a:gradFill>
                <a:latin typeface="+mj-lt"/>
              </a:rPr>
              <a:t>Cloud + Edge</a:t>
            </a:r>
          </a:p>
        </p:txBody>
      </p:sp>
      <p:sp>
        <p:nvSpPr>
          <p:cNvPr id="10" name="TextBox 9">
            <a:extLst>
              <a:ext uri="{FF2B5EF4-FFF2-40B4-BE49-F238E27FC236}">
                <a16:creationId xmlns:a16="http://schemas.microsoft.com/office/drawing/2014/main" id="{F84EE3CE-83F1-4D59-8CC8-D3DCF975BCBE}"/>
              </a:ext>
            </a:extLst>
          </p:cNvPr>
          <p:cNvSpPr txBox="1"/>
          <p:nvPr/>
        </p:nvSpPr>
        <p:spPr>
          <a:xfrm>
            <a:off x="8780225" y="5593830"/>
            <a:ext cx="2723502"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Extensible and</a:t>
            </a:r>
          </a:p>
          <a:p>
            <a:pPr algn="ctr"/>
            <a:r>
              <a:rPr lang="en-US" sz="2000">
                <a:gradFill>
                  <a:gsLst>
                    <a:gs pos="2917">
                      <a:schemeClr val="tx1"/>
                    </a:gs>
                    <a:gs pos="30000">
                      <a:schemeClr val="tx1"/>
                    </a:gs>
                  </a:gsLst>
                  <a:lin ang="5400000" scaled="0"/>
                </a:gradFill>
                <a:latin typeface="+mj-lt"/>
              </a:rPr>
              <a:t>Pluggable Components</a:t>
            </a:r>
          </a:p>
        </p:txBody>
      </p:sp>
      <p:pic>
        <p:nvPicPr>
          <p:cNvPr id="12" name="Graphic 11" descr="Customer review RTL">
            <a:extLst>
              <a:ext uri="{FF2B5EF4-FFF2-40B4-BE49-F238E27FC236}">
                <a16:creationId xmlns:a16="http://schemas.microsoft.com/office/drawing/2014/main" id="{4021D319-3A86-4DEA-BDD0-97E28E1952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7087" y="1750415"/>
            <a:ext cx="914400" cy="914400"/>
          </a:xfrm>
          <a:prstGeom prst="rect">
            <a:avLst/>
          </a:prstGeom>
        </p:spPr>
      </p:pic>
      <p:pic>
        <p:nvPicPr>
          <p:cNvPr id="14" name="Graphic 13" descr="Web design">
            <a:extLst>
              <a:ext uri="{FF2B5EF4-FFF2-40B4-BE49-F238E27FC236}">
                <a16:creationId xmlns:a16="http://schemas.microsoft.com/office/drawing/2014/main" id="{EB2B2714-9E3A-4FA7-92AD-88FC9F2CB8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62435" y="1750415"/>
            <a:ext cx="914400" cy="914400"/>
          </a:xfrm>
          <a:prstGeom prst="rect">
            <a:avLst/>
          </a:prstGeom>
        </p:spPr>
      </p:pic>
      <p:grpSp>
        <p:nvGrpSpPr>
          <p:cNvPr id="22" name="Group 21">
            <a:extLst>
              <a:ext uri="{FF2B5EF4-FFF2-40B4-BE49-F238E27FC236}">
                <a16:creationId xmlns:a16="http://schemas.microsoft.com/office/drawing/2014/main" id="{0DC12979-872E-4272-8745-231EE06BCD40}"/>
              </a:ext>
            </a:extLst>
          </p:cNvPr>
          <p:cNvGrpSpPr/>
          <p:nvPr/>
        </p:nvGrpSpPr>
        <p:grpSpPr>
          <a:xfrm>
            <a:off x="5135305" y="4558395"/>
            <a:ext cx="1102641" cy="1117293"/>
            <a:chOff x="5412879" y="4262565"/>
            <a:chExt cx="1102641" cy="1117293"/>
          </a:xfrm>
        </p:grpSpPr>
        <p:sp>
          <p:nvSpPr>
            <p:cNvPr id="21" name="Oval 20">
              <a:extLst>
                <a:ext uri="{FF2B5EF4-FFF2-40B4-BE49-F238E27FC236}">
                  <a16:creationId xmlns:a16="http://schemas.microsoft.com/office/drawing/2014/main" id="{46EB0C24-ABA8-466F-A7BD-7F75820FE18D}"/>
                </a:ext>
              </a:extLst>
            </p:cNvPr>
            <p:cNvSpPr/>
            <p:nvPr/>
          </p:nvSpPr>
          <p:spPr bwMode="auto">
            <a:xfrm>
              <a:off x="5553777" y="4613262"/>
              <a:ext cx="931263" cy="5575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descr="Syncing cloud">
              <a:extLst>
                <a:ext uri="{FF2B5EF4-FFF2-40B4-BE49-F238E27FC236}">
                  <a16:creationId xmlns:a16="http://schemas.microsoft.com/office/drawing/2014/main" id="{B7377467-8B23-4D1D-B484-6CD5218C7B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12879" y="4262565"/>
              <a:ext cx="1102641" cy="1117293"/>
            </a:xfrm>
            <a:prstGeom prst="rect">
              <a:avLst/>
            </a:prstGeom>
          </p:spPr>
        </p:pic>
      </p:grpSp>
      <p:pic>
        <p:nvPicPr>
          <p:cNvPr id="11" name="Graphic 10" descr="Comment Like">
            <a:extLst>
              <a:ext uri="{FF2B5EF4-FFF2-40B4-BE49-F238E27FC236}">
                <a16:creationId xmlns:a16="http://schemas.microsoft.com/office/drawing/2014/main" id="{E6CADE66-B9A3-4642-ABCD-377C58D168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8415" y="1750415"/>
            <a:ext cx="914400" cy="914400"/>
          </a:xfrm>
          <a:prstGeom prst="rect">
            <a:avLst/>
          </a:prstGeom>
        </p:spPr>
      </p:pic>
      <p:pic>
        <p:nvPicPr>
          <p:cNvPr id="15" name="Graphic 14" descr="Plugged Unplugged">
            <a:extLst>
              <a:ext uri="{FF2B5EF4-FFF2-40B4-BE49-F238E27FC236}">
                <a16:creationId xmlns:a16="http://schemas.microsoft.com/office/drawing/2014/main" id="{E76D0183-9400-4B7F-AFE7-2F7C62D000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60188" y="4617228"/>
            <a:ext cx="914400" cy="914400"/>
          </a:xfrm>
          <a:prstGeom prst="rect">
            <a:avLst/>
          </a:prstGeom>
        </p:spPr>
      </p:pic>
      <p:pic>
        <p:nvPicPr>
          <p:cNvPr id="19" name="Graphic 18" descr="Crane">
            <a:extLst>
              <a:ext uri="{FF2B5EF4-FFF2-40B4-BE49-F238E27FC236}">
                <a16:creationId xmlns:a16="http://schemas.microsoft.com/office/drawing/2014/main" id="{93375100-AD6B-4893-B24F-DFC30AA254E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38908" y="1750415"/>
            <a:ext cx="914400" cy="914400"/>
          </a:xfrm>
          <a:prstGeom prst="rect">
            <a:avLst/>
          </a:prstGeom>
        </p:spPr>
      </p:pic>
      <p:pic>
        <p:nvPicPr>
          <p:cNvPr id="23" name="Graphic 22" descr="Transfer">
            <a:extLst>
              <a:ext uri="{FF2B5EF4-FFF2-40B4-BE49-F238E27FC236}">
                <a16:creationId xmlns:a16="http://schemas.microsoft.com/office/drawing/2014/main" id="{CBF41791-BCCD-4119-95B7-DCA62B071FC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921933" y="4693323"/>
            <a:ext cx="914400" cy="914400"/>
          </a:xfrm>
          <a:prstGeom prst="rect">
            <a:avLst/>
          </a:prstGeom>
        </p:spPr>
      </p:pic>
    </p:spTree>
    <p:extLst>
      <p:ext uri="{BB962C8B-B14F-4D97-AF65-F5344CB8AC3E}">
        <p14:creationId xmlns:p14="http://schemas.microsoft.com/office/powerpoint/2010/main" val="4599469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C659-607D-4ECF-A5CF-E801DD49B8E5}"/>
              </a:ext>
            </a:extLst>
          </p:cNvPr>
          <p:cNvSpPr>
            <a:spLocks noGrp="1"/>
          </p:cNvSpPr>
          <p:nvPr>
            <p:ph type="title"/>
          </p:nvPr>
        </p:nvSpPr>
        <p:spPr/>
        <p:txBody>
          <a:bodyPr/>
          <a:lstStyle/>
          <a:p>
            <a:r>
              <a:rPr lang="en-US"/>
              <a:t>Application Types</a:t>
            </a:r>
          </a:p>
        </p:txBody>
      </p:sp>
      <p:sp>
        <p:nvSpPr>
          <p:cNvPr id="3" name="Content Placeholder 2">
            <a:extLst>
              <a:ext uri="{FF2B5EF4-FFF2-40B4-BE49-F238E27FC236}">
                <a16:creationId xmlns:a16="http://schemas.microsoft.com/office/drawing/2014/main" id="{036B1343-15D2-4B6D-899F-788F60583DC8}"/>
              </a:ext>
            </a:extLst>
          </p:cNvPr>
          <p:cNvSpPr>
            <a:spLocks noGrp="1"/>
          </p:cNvSpPr>
          <p:nvPr>
            <p:ph sz="quarter" idx="10"/>
          </p:nvPr>
        </p:nvSpPr>
        <p:spPr>
          <a:xfrm>
            <a:off x="584199" y="1435100"/>
            <a:ext cx="11253573" cy="4764381"/>
          </a:xfrm>
        </p:spPr>
        <p:txBody>
          <a:bodyPr/>
          <a:lstStyle/>
          <a:p>
            <a:r>
              <a:rPr lang="en-US"/>
              <a:t>Develop resilient, scalable, microservice-based apps </a:t>
            </a:r>
            <a:r>
              <a:rPr lang="en-US">
                <a:solidFill>
                  <a:schemeClr val="tx1"/>
                </a:solidFill>
              </a:rPr>
              <a:t>that interact with services</a:t>
            </a:r>
          </a:p>
          <a:p>
            <a:pPr lvl="1"/>
            <a:r>
              <a:rPr lang="en-US">
                <a:solidFill>
                  <a:schemeClr val="tx1"/>
                </a:solidFill>
              </a:rPr>
              <a:t>stateless, stateful, long-running, short-lived function-like</a:t>
            </a:r>
          </a:p>
          <a:p>
            <a:r>
              <a:rPr lang="en-US">
                <a:solidFill>
                  <a:schemeClr val="tx1"/>
                </a:solidFill>
              </a:rPr>
              <a:t>Increasingly apps are polyglot. </a:t>
            </a:r>
            <a:r>
              <a:rPr lang="en-US">
                <a:gradFill>
                  <a:gsLst>
                    <a:gs pos="1250">
                      <a:srgbClr val="000000"/>
                    </a:gs>
                    <a:gs pos="100000">
                      <a:srgbClr val="000000"/>
                    </a:gs>
                  </a:gsLst>
                  <a:lin ang="5400000" scaled="0"/>
                </a:gradFill>
              </a:rPr>
              <a:t>Written with different languages and frameworks</a:t>
            </a:r>
          </a:p>
          <a:p>
            <a:endParaRPr lang="en-US">
              <a:gradFill>
                <a:gsLst>
                  <a:gs pos="1250">
                    <a:srgbClr val="000000"/>
                  </a:gs>
                  <a:gs pos="100000">
                    <a:srgbClr val="000000"/>
                  </a:gs>
                </a:gsLst>
                <a:lin ang="5400000" scaled="0"/>
              </a:gradFill>
            </a:endParaRPr>
          </a:p>
          <a:p>
            <a:pPr marL="0" indent="0">
              <a:buNone/>
            </a:pPr>
            <a:endParaRPr lang="en-US">
              <a:gradFill>
                <a:gsLst>
                  <a:gs pos="1250">
                    <a:srgbClr val="000000"/>
                  </a:gs>
                  <a:gs pos="100000">
                    <a:srgbClr val="000000"/>
                  </a:gs>
                </a:gsLst>
                <a:lin ang="5400000" scaled="0"/>
              </a:gradFill>
            </a:endParaRPr>
          </a:p>
          <a:p>
            <a:endParaRPr lang="en-US">
              <a:solidFill>
                <a:schemeClr val="tx1"/>
              </a:solidFill>
            </a:endParaRPr>
          </a:p>
          <a:p>
            <a:endParaRPr lang="en-US"/>
          </a:p>
          <a:p>
            <a:endParaRPr lang="en-US"/>
          </a:p>
        </p:txBody>
      </p:sp>
    </p:spTree>
    <p:extLst>
      <p:ext uri="{BB962C8B-B14F-4D97-AF65-F5344CB8AC3E}">
        <p14:creationId xmlns:p14="http://schemas.microsoft.com/office/powerpoint/2010/main" val="57236910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EKKOFORMATS" val="&lt;MekkoFormats&gt;&lt;NumberFormat DecimalSeparator=&quot;.&quot; ThousandSeparator=&quot;,&quot; NegativeNumberFormat=&quot;1&quot; /&gt;&lt;Font&gt;&lt;Output_Font_Name Default=&quot;Arial&quot; UsePPTTheme=&quot;True&quot; /&gt;&lt;/Font&gt;&lt;DateFormat CultureID=&quot;1033&quot; FormatString=&quot;M/d/yyyy&quot; /&gt;&lt;/MekkoFormats&gt;"/>
</p:tagLst>
</file>

<file path=ppt/theme/theme1.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50B63F33-CF16-4B7B-AB8D-0DE9B20A0D6D}"/>
    </a:ext>
  </a:extLst>
</a:theme>
</file>

<file path=ppt/theme/theme2.xml><?xml version="1.0" encoding="utf-8"?>
<a:theme xmlns:a="http://schemas.openxmlformats.org/drawingml/2006/main" name="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1A942F0B-1375-4B5E-927B-C7E9CE002EB3}"/>
    </a:ext>
  </a:extLst>
</a:theme>
</file>

<file path=ppt/theme/theme3.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A64047BC-7430-4C50-B24F-54C4977FF4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2118</Words>
  <Application>Microsoft Office PowerPoint</Application>
  <PresentationFormat>Widescreen</PresentationFormat>
  <Paragraphs>587</Paragraphs>
  <Slides>40</Slides>
  <Notes>18</Notes>
  <HiddenSlides>1</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40</vt:i4>
      </vt:variant>
    </vt:vector>
  </HeadingPairs>
  <TitlesOfParts>
    <vt:vector size="53" baseType="lpstr">
      <vt:lpstr>-apple-system</vt:lpstr>
      <vt:lpstr>Arial</vt:lpstr>
      <vt:lpstr>Calibri</vt:lpstr>
      <vt:lpstr>Calibri Light</vt:lpstr>
      <vt:lpstr>Consolas</vt:lpstr>
      <vt:lpstr>Courier</vt:lpstr>
      <vt:lpstr>Segoe UI</vt:lpstr>
      <vt:lpstr>Segoe UI Semibold</vt:lpstr>
      <vt:lpstr>Segoe UI Semilight</vt:lpstr>
      <vt:lpstr>Wingdings</vt:lpstr>
      <vt:lpstr>1_9-51056_Build 2019 Keynote_Light Gray Template</vt:lpstr>
      <vt:lpstr>9-51056_Build 2019 Keynote_Light Gray Template</vt:lpstr>
      <vt:lpstr>9-51120_Microsoft_Ready_Template_Light</vt:lpstr>
      <vt:lpstr>Distributed Application Runtime </vt:lpstr>
      <vt:lpstr>State of Enterprise Developers</vt:lpstr>
      <vt:lpstr>What is holding microservice development back?</vt:lpstr>
      <vt:lpstr>PowerPoint Presentation</vt:lpstr>
      <vt:lpstr>PowerPoint Presentation</vt:lpstr>
      <vt:lpstr>PowerPoint Presentation</vt:lpstr>
      <vt:lpstr>Where to Learn Dapr?</vt:lpstr>
      <vt:lpstr>Dapr Goals</vt:lpstr>
      <vt:lpstr>Application Types</vt:lpstr>
      <vt:lpstr>PowerPoint Presentation</vt:lpstr>
      <vt:lpstr>PowerPoint Presentation</vt:lpstr>
      <vt:lpstr>PowerPoint Presentation</vt:lpstr>
      <vt:lpstr>PowerPoint Presentation</vt:lpstr>
      <vt:lpstr>Common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Actor Invocation</vt:lpstr>
      <vt:lpstr>PowerPoint Presentation</vt:lpstr>
      <vt:lpstr>Dapr and Azure Functions</vt:lpstr>
      <vt:lpstr>PowerPoint Presentation</vt:lpstr>
      <vt:lpstr>PowerPoint Presentation</vt:lpstr>
      <vt:lpstr>PowerPoint Presentation</vt:lpstr>
      <vt:lpstr>Get involved</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2020-03-28T01:31:48Z</dcterms:created>
  <dcterms:modified xsi:type="dcterms:W3CDTF">2020-03-28T01:32:17Z</dcterms:modified>
</cp:coreProperties>
</file>